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8" r:id="rId4"/>
    <p:sldMasterId id="2147483694" r:id="rId5"/>
  </p:sldMasterIdLst>
  <p:notesMasterIdLst>
    <p:notesMasterId r:id="rId36"/>
  </p:notesMasterIdLst>
  <p:handoutMasterIdLst>
    <p:handoutMasterId r:id="rId37"/>
  </p:handoutMasterIdLst>
  <p:sldIdLst>
    <p:sldId id="257" r:id="rId6"/>
    <p:sldId id="1032" r:id="rId7"/>
    <p:sldId id="1033" r:id="rId8"/>
    <p:sldId id="1034" r:id="rId9"/>
    <p:sldId id="1035" r:id="rId10"/>
    <p:sldId id="1058" r:id="rId11"/>
    <p:sldId id="262" r:id="rId12"/>
    <p:sldId id="1036" r:id="rId13"/>
    <p:sldId id="263" r:id="rId14"/>
    <p:sldId id="264" r:id="rId15"/>
    <p:sldId id="1038" r:id="rId16"/>
    <p:sldId id="1040" r:id="rId17"/>
    <p:sldId id="1039" r:id="rId18"/>
    <p:sldId id="1041" r:id="rId19"/>
    <p:sldId id="1042" r:id="rId20"/>
    <p:sldId id="1044" r:id="rId21"/>
    <p:sldId id="1043" r:id="rId22"/>
    <p:sldId id="1045" r:id="rId23"/>
    <p:sldId id="1046" r:id="rId24"/>
    <p:sldId id="1047" r:id="rId25"/>
    <p:sldId id="1048" r:id="rId26"/>
    <p:sldId id="1049" r:id="rId27"/>
    <p:sldId id="1050" r:id="rId28"/>
    <p:sldId id="1051" r:id="rId29"/>
    <p:sldId id="1057" r:id="rId30"/>
    <p:sldId id="1052" r:id="rId31"/>
    <p:sldId id="1053" r:id="rId32"/>
    <p:sldId id="1054" r:id="rId33"/>
    <p:sldId id="1055" r:id="rId34"/>
    <p:sldId id="1031" r:id="rId35"/>
  </p:sldIdLst>
  <p:sldSz cx="12192000" cy="6858000"/>
  <p:notesSz cx="7102475" cy="9388475"/>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  Falcao Casaca" initials="SFC" lastIdx="2" clrIdx="0"/>
  <p:cmAuthor id="1" name="Sara Falcao Casaca" initials="SF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117B79"/>
    <a:srgbClr val="2FE3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8" autoAdjust="0"/>
    <p:restoredTop sz="86679" autoAdjust="0"/>
  </p:normalViewPr>
  <p:slideViewPr>
    <p:cSldViewPr>
      <p:cViewPr varScale="1">
        <p:scale>
          <a:sx n="95" d="100"/>
          <a:sy n="95" d="100"/>
        </p:scale>
        <p:origin x="1074" y="6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0" d="100"/>
          <a:sy n="80" d="100"/>
        </p:scale>
        <p:origin x="399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gs" Target="tags/tag1.xml"/></Relationships>
</file>

<file path=ppt/diagrams/_rels/data1.xml.rels><?xml version="1.0" encoding="UTF-8" standalone="yes"?>
<Relationships xmlns="http://schemas.openxmlformats.org/package/2006/relationships"><Relationship Id="rId1" Type="http://schemas.openxmlformats.org/officeDocument/2006/relationships/image" Target="../media/image16.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B2DFC7-3DCF-47DA-9A9A-623A240F3A3A}" type="doc">
      <dgm:prSet loTypeId="urn:microsoft.com/office/officeart/2005/8/layout/hList7" loCatId="list" qsTypeId="urn:microsoft.com/office/officeart/2005/8/quickstyle/simple1" qsCatId="simple" csTypeId="urn:microsoft.com/office/officeart/2005/8/colors/accent1_2" csCatId="accent1" phldr="1"/>
      <dgm:spPr/>
    </dgm:pt>
    <dgm:pt modelId="{1F1B283E-D3C7-4C18-BE7D-C66F1606333D}">
      <dgm:prSet phldrT="[Texto]" custT="1"/>
      <dgm:spPr>
        <a:solidFill>
          <a:srgbClr val="C00000"/>
        </a:solidFill>
      </dgm:spPr>
      <dgm:t>
        <a:bodyPr/>
        <a:lstStyle/>
        <a:p>
          <a:r>
            <a:rPr lang="pt-PT" sz="2400" dirty="0">
              <a:solidFill>
                <a:schemeClr val="bg1"/>
              </a:solidFill>
              <a:latin typeface="+mj-lt"/>
            </a:rPr>
            <a:t>Diagnosis</a:t>
          </a:r>
        </a:p>
        <a:p>
          <a:r>
            <a:rPr lang="pt-PT" altLang="pt-PT" sz="1800" dirty="0">
              <a:solidFill>
                <a:schemeClr val="bg1"/>
              </a:solidFill>
              <a:latin typeface="+mj-lt"/>
            </a:rPr>
            <a:t>Problem identification</a:t>
          </a:r>
          <a:endParaRPr lang="en-US" sz="1800" dirty="0">
            <a:solidFill>
              <a:schemeClr val="bg1"/>
            </a:solidFill>
            <a:latin typeface="+mj-lt"/>
          </a:endParaRPr>
        </a:p>
      </dgm:t>
    </dgm:pt>
    <dgm:pt modelId="{5BED295F-CFF6-40D8-8DC2-3B42289C6724}" type="parTrans" cxnId="{03EA72D1-358F-4A9D-B623-639E3674B881}">
      <dgm:prSet/>
      <dgm:spPr/>
      <dgm:t>
        <a:bodyPr/>
        <a:lstStyle/>
        <a:p>
          <a:endParaRPr lang="en-US">
            <a:latin typeface="+mj-lt"/>
          </a:endParaRPr>
        </a:p>
      </dgm:t>
    </dgm:pt>
    <dgm:pt modelId="{075F2C41-3C87-4F7A-B9C0-7B915557E335}" type="sibTrans" cxnId="{03EA72D1-358F-4A9D-B623-639E3674B881}">
      <dgm:prSet/>
      <dgm:spPr/>
      <dgm:t>
        <a:bodyPr/>
        <a:lstStyle/>
        <a:p>
          <a:endParaRPr lang="en-US">
            <a:latin typeface="+mj-lt"/>
          </a:endParaRPr>
        </a:p>
      </dgm:t>
    </dgm:pt>
    <dgm:pt modelId="{7A9067F3-8332-4358-B549-DFE06F8224C5}" type="pres">
      <dgm:prSet presAssocID="{25B2DFC7-3DCF-47DA-9A9A-623A240F3A3A}" presName="Name0" presStyleCnt="0">
        <dgm:presLayoutVars>
          <dgm:dir/>
          <dgm:resizeHandles val="exact"/>
        </dgm:presLayoutVars>
      </dgm:prSet>
      <dgm:spPr/>
    </dgm:pt>
    <dgm:pt modelId="{5A9A5491-6E0F-4E4F-8457-9E425A34FC22}" type="pres">
      <dgm:prSet presAssocID="{25B2DFC7-3DCF-47DA-9A9A-623A240F3A3A}" presName="fgShape" presStyleLbl="fgShp" presStyleIdx="0" presStyleCnt="1"/>
      <dgm:spPr>
        <a:noFill/>
        <a:ln>
          <a:noFill/>
        </a:ln>
      </dgm:spPr>
    </dgm:pt>
    <dgm:pt modelId="{457A73AA-46DB-456C-8470-EB6E10BB00D6}" type="pres">
      <dgm:prSet presAssocID="{25B2DFC7-3DCF-47DA-9A9A-623A240F3A3A}" presName="linComp" presStyleCnt="0"/>
      <dgm:spPr/>
    </dgm:pt>
    <dgm:pt modelId="{A3D195BD-7438-4EE9-9B56-2A2E4AF24F8E}" type="pres">
      <dgm:prSet presAssocID="{1F1B283E-D3C7-4C18-BE7D-C66F1606333D}" presName="compNode" presStyleCnt="0"/>
      <dgm:spPr/>
    </dgm:pt>
    <dgm:pt modelId="{36D01E3F-811B-415A-9CD6-D98C0B75449E}" type="pres">
      <dgm:prSet presAssocID="{1F1B283E-D3C7-4C18-BE7D-C66F1606333D}" presName="bkgdShape" presStyleLbl="node1" presStyleIdx="0" presStyleCnt="1"/>
      <dgm:spPr/>
    </dgm:pt>
    <dgm:pt modelId="{4B94BCB1-0698-4F2F-A1AC-E1780B4735B7}" type="pres">
      <dgm:prSet presAssocID="{1F1B283E-D3C7-4C18-BE7D-C66F1606333D}" presName="nodeTx" presStyleLbl="node1" presStyleIdx="0" presStyleCnt="1">
        <dgm:presLayoutVars>
          <dgm:bulletEnabled val="1"/>
        </dgm:presLayoutVars>
      </dgm:prSet>
      <dgm:spPr/>
    </dgm:pt>
    <dgm:pt modelId="{C9BD859F-45FF-4580-B235-587EE25A86D3}" type="pres">
      <dgm:prSet presAssocID="{1F1B283E-D3C7-4C18-BE7D-C66F1606333D}" presName="invisiNode" presStyleLbl="node1" presStyleIdx="0" presStyleCnt="1"/>
      <dgm:spPr/>
    </dgm:pt>
    <dgm:pt modelId="{A5F78D83-2F73-4D93-A784-03742F879348}" type="pres">
      <dgm:prSet presAssocID="{1F1B283E-D3C7-4C18-BE7D-C66F1606333D}" presName="imagNode" presStyleLbl="fgImgPlac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8000" b="-18000"/>
          </a:stretch>
        </a:blipFill>
      </dgm:spPr>
    </dgm:pt>
  </dgm:ptLst>
  <dgm:cxnLst>
    <dgm:cxn modelId="{E63427B3-1F9C-4DEC-9133-49970E3E0209}" type="presOf" srcId="{25B2DFC7-3DCF-47DA-9A9A-623A240F3A3A}" destId="{7A9067F3-8332-4358-B549-DFE06F8224C5}" srcOrd="0" destOrd="0" presId="urn:microsoft.com/office/officeart/2005/8/layout/hList7"/>
    <dgm:cxn modelId="{3FC0E1BF-10F1-4969-8017-370C38405734}" type="presOf" srcId="{1F1B283E-D3C7-4C18-BE7D-C66F1606333D}" destId="{4B94BCB1-0698-4F2F-A1AC-E1780B4735B7}" srcOrd="1" destOrd="0" presId="urn:microsoft.com/office/officeart/2005/8/layout/hList7"/>
    <dgm:cxn modelId="{384FA7C7-A2FC-4EA8-B87C-DFF9740C99E1}" type="presOf" srcId="{1F1B283E-D3C7-4C18-BE7D-C66F1606333D}" destId="{36D01E3F-811B-415A-9CD6-D98C0B75449E}" srcOrd="0" destOrd="0" presId="urn:microsoft.com/office/officeart/2005/8/layout/hList7"/>
    <dgm:cxn modelId="{03EA72D1-358F-4A9D-B623-639E3674B881}" srcId="{25B2DFC7-3DCF-47DA-9A9A-623A240F3A3A}" destId="{1F1B283E-D3C7-4C18-BE7D-C66F1606333D}" srcOrd="0" destOrd="0" parTransId="{5BED295F-CFF6-40D8-8DC2-3B42289C6724}" sibTransId="{075F2C41-3C87-4F7A-B9C0-7B915557E335}"/>
    <dgm:cxn modelId="{328AE5BF-998A-4047-9149-309F4C6A3A23}" type="presParOf" srcId="{7A9067F3-8332-4358-B549-DFE06F8224C5}" destId="{5A9A5491-6E0F-4E4F-8457-9E425A34FC22}" srcOrd="0" destOrd="0" presId="urn:microsoft.com/office/officeart/2005/8/layout/hList7"/>
    <dgm:cxn modelId="{F10C96BC-8D53-46B2-80BF-DD69CEB77E59}" type="presParOf" srcId="{7A9067F3-8332-4358-B549-DFE06F8224C5}" destId="{457A73AA-46DB-456C-8470-EB6E10BB00D6}" srcOrd="1" destOrd="0" presId="urn:microsoft.com/office/officeart/2005/8/layout/hList7"/>
    <dgm:cxn modelId="{58A645DC-5539-4F04-8A3B-F45DE6191377}" type="presParOf" srcId="{457A73AA-46DB-456C-8470-EB6E10BB00D6}" destId="{A3D195BD-7438-4EE9-9B56-2A2E4AF24F8E}" srcOrd="0" destOrd="0" presId="urn:microsoft.com/office/officeart/2005/8/layout/hList7"/>
    <dgm:cxn modelId="{1A251758-4591-460B-8BEE-2EC27ECD134C}" type="presParOf" srcId="{A3D195BD-7438-4EE9-9B56-2A2E4AF24F8E}" destId="{36D01E3F-811B-415A-9CD6-D98C0B75449E}" srcOrd="0" destOrd="0" presId="urn:microsoft.com/office/officeart/2005/8/layout/hList7"/>
    <dgm:cxn modelId="{23FFF7C6-9DCC-400A-917F-7B7679E1D5F7}" type="presParOf" srcId="{A3D195BD-7438-4EE9-9B56-2A2E4AF24F8E}" destId="{4B94BCB1-0698-4F2F-A1AC-E1780B4735B7}" srcOrd="1" destOrd="0" presId="urn:microsoft.com/office/officeart/2005/8/layout/hList7"/>
    <dgm:cxn modelId="{B21B88B8-8B15-4D39-A1D7-6130DA23FD02}" type="presParOf" srcId="{A3D195BD-7438-4EE9-9B56-2A2E4AF24F8E}" destId="{C9BD859F-45FF-4580-B235-587EE25A86D3}" srcOrd="2" destOrd="0" presId="urn:microsoft.com/office/officeart/2005/8/layout/hList7"/>
    <dgm:cxn modelId="{A8584B7E-272A-48B3-AE0D-39A8AB10FC2D}" type="presParOf" srcId="{A3D195BD-7438-4EE9-9B56-2A2E4AF24F8E}" destId="{A5F78D83-2F73-4D93-A784-03742F879348}"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D01E3F-811B-415A-9CD6-D98C0B75449E}">
      <dsp:nvSpPr>
        <dsp:cNvPr id="0" name=""/>
        <dsp:cNvSpPr/>
      </dsp:nvSpPr>
      <dsp:spPr>
        <a:xfrm>
          <a:off x="0" y="0"/>
          <a:ext cx="2386907" cy="4424040"/>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PT" sz="2400" kern="1200" dirty="0">
              <a:solidFill>
                <a:schemeClr val="bg1"/>
              </a:solidFill>
              <a:latin typeface="+mj-lt"/>
            </a:rPr>
            <a:t>Diagnosis</a:t>
          </a:r>
        </a:p>
        <a:p>
          <a:pPr marL="0" lvl="0" indent="0" algn="ctr" defTabSz="1066800">
            <a:lnSpc>
              <a:spcPct val="90000"/>
            </a:lnSpc>
            <a:spcBef>
              <a:spcPct val="0"/>
            </a:spcBef>
            <a:spcAft>
              <a:spcPct val="35000"/>
            </a:spcAft>
            <a:buNone/>
          </a:pPr>
          <a:r>
            <a:rPr lang="pt-PT" altLang="pt-PT" sz="1800" kern="1200" dirty="0">
              <a:solidFill>
                <a:schemeClr val="bg1"/>
              </a:solidFill>
              <a:latin typeface="+mj-lt"/>
            </a:rPr>
            <a:t>Problem identification</a:t>
          </a:r>
          <a:endParaRPr lang="en-US" sz="1800" kern="1200" dirty="0">
            <a:solidFill>
              <a:schemeClr val="bg1"/>
            </a:solidFill>
            <a:latin typeface="+mj-lt"/>
          </a:endParaRPr>
        </a:p>
      </dsp:txBody>
      <dsp:txXfrm>
        <a:off x="0" y="1769616"/>
        <a:ext cx="2386907" cy="1769616"/>
      </dsp:txXfrm>
    </dsp:sp>
    <dsp:sp modelId="{A5F78D83-2F73-4D93-A784-03742F879348}">
      <dsp:nvSpPr>
        <dsp:cNvPr id="0" name=""/>
        <dsp:cNvSpPr/>
      </dsp:nvSpPr>
      <dsp:spPr>
        <a:xfrm>
          <a:off x="456850" y="265442"/>
          <a:ext cx="1473205" cy="147320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8000" b="-1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9A5491-6E0F-4E4F-8457-9E425A34FC22}">
      <dsp:nvSpPr>
        <dsp:cNvPr id="0" name=""/>
        <dsp:cNvSpPr/>
      </dsp:nvSpPr>
      <dsp:spPr>
        <a:xfrm>
          <a:off x="95476" y="3539232"/>
          <a:ext cx="2195954" cy="663606"/>
        </a:xfrm>
        <a:prstGeom prst="leftRight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8177" cy="471213"/>
          </a:xfrm>
          <a:prstGeom prst="rect">
            <a:avLst/>
          </a:prstGeom>
        </p:spPr>
        <p:txBody>
          <a:bodyPr vert="horz" lIns="91458" tIns="45729" rIns="91458" bIns="45729" rtlCol="0"/>
          <a:lstStyle>
            <a:lvl1pPr algn="l">
              <a:defRPr sz="1200"/>
            </a:lvl1pPr>
          </a:lstStyle>
          <a:p>
            <a:endParaRPr lang="pt-PT"/>
          </a:p>
        </p:txBody>
      </p:sp>
      <p:sp>
        <p:nvSpPr>
          <p:cNvPr id="3" name="Date Placeholder 2"/>
          <p:cNvSpPr>
            <a:spLocks noGrp="1"/>
          </p:cNvSpPr>
          <p:nvPr>
            <p:ph type="dt" sz="quarter" idx="1"/>
          </p:nvPr>
        </p:nvSpPr>
        <p:spPr>
          <a:xfrm>
            <a:off x="4022657" y="0"/>
            <a:ext cx="3078177" cy="471213"/>
          </a:xfrm>
          <a:prstGeom prst="rect">
            <a:avLst/>
          </a:prstGeom>
        </p:spPr>
        <p:txBody>
          <a:bodyPr vert="horz" lIns="91458" tIns="45729" rIns="91458" bIns="45729" rtlCol="0"/>
          <a:lstStyle>
            <a:lvl1pPr algn="r">
              <a:defRPr sz="1200"/>
            </a:lvl1pPr>
          </a:lstStyle>
          <a:p>
            <a:fld id="{2318C002-E5D8-4EDF-8748-AF3BA62D5A2F}" type="datetimeFigureOut">
              <a:rPr lang="pt-PT" smtClean="0"/>
              <a:t>12/02/2026</a:t>
            </a:fld>
            <a:endParaRPr lang="pt-PT"/>
          </a:p>
        </p:txBody>
      </p:sp>
      <p:sp>
        <p:nvSpPr>
          <p:cNvPr id="4" name="Footer Placeholder 3"/>
          <p:cNvSpPr>
            <a:spLocks noGrp="1"/>
          </p:cNvSpPr>
          <p:nvPr>
            <p:ph type="ftr" sz="quarter" idx="2"/>
          </p:nvPr>
        </p:nvSpPr>
        <p:spPr>
          <a:xfrm>
            <a:off x="2" y="8917263"/>
            <a:ext cx="3078177" cy="471213"/>
          </a:xfrm>
          <a:prstGeom prst="rect">
            <a:avLst/>
          </a:prstGeom>
        </p:spPr>
        <p:txBody>
          <a:bodyPr vert="horz" lIns="91458" tIns="45729" rIns="91458" bIns="45729" rtlCol="0" anchor="b"/>
          <a:lstStyle>
            <a:lvl1pPr algn="l">
              <a:defRPr sz="1200"/>
            </a:lvl1pPr>
          </a:lstStyle>
          <a:p>
            <a:endParaRPr lang="pt-PT"/>
          </a:p>
        </p:txBody>
      </p:sp>
      <p:sp>
        <p:nvSpPr>
          <p:cNvPr id="5" name="Slide Number Placeholder 4"/>
          <p:cNvSpPr>
            <a:spLocks noGrp="1"/>
          </p:cNvSpPr>
          <p:nvPr>
            <p:ph type="sldNum" sz="quarter" idx="3"/>
          </p:nvPr>
        </p:nvSpPr>
        <p:spPr>
          <a:xfrm>
            <a:off x="4022657" y="8917263"/>
            <a:ext cx="3078177" cy="471213"/>
          </a:xfrm>
          <a:prstGeom prst="rect">
            <a:avLst/>
          </a:prstGeom>
        </p:spPr>
        <p:txBody>
          <a:bodyPr vert="horz" lIns="91458" tIns="45729" rIns="91458" bIns="45729" rtlCol="0" anchor="b"/>
          <a:lstStyle>
            <a:lvl1pPr algn="r">
              <a:defRPr sz="1200"/>
            </a:lvl1pPr>
          </a:lstStyle>
          <a:p>
            <a:fld id="{9D94219B-DBE5-4FCB-ACB0-441DD140B957}" type="slidenum">
              <a:rPr lang="pt-PT" smtClean="0"/>
              <a:t>‹#›</a:t>
            </a:fld>
            <a:endParaRPr lang="pt-PT"/>
          </a:p>
        </p:txBody>
      </p:sp>
    </p:spTree>
    <p:extLst>
      <p:ext uri="{BB962C8B-B14F-4D97-AF65-F5344CB8AC3E}">
        <p14:creationId xmlns:p14="http://schemas.microsoft.com/office/powerpoint/2010/main" val="24678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6351" tIns="48176" rIns="96351" bIns="48176" rtlCol="0"/>
          <a:lstStyle>
            <a:lvl1pPr algn="l">
              <a:defRPr sz="1300"/>
            </a:lvl1pPr>
          </a:lstStyle>
          <a:p>
            <a:endParaRPr lang="pt-PT"/>
          </a:p>
        </p:txBody>
      </p:sp>
      <p:sp>
        <p:nvSpPr>
          <p:cNvPr id="3" name="Date Placeholder 2"/>
          <p:cNvSpPr>
            <a:spLocks noGrp="1"/>
          </p:cNvSpPr>
          <p:nvPr>
            <p:ph type="dt" idx="1"/>
          </p:nvPr>
        </p:nvSpPr>
        <p:spPr>
          <a:xfrm>
            <a:off x="4023093" y="0"/>
            <a:ext cx="3077739" cy="469424"/>
          </a:xfrm>
          <a:prstGeom prst="rect">
            <a:avLst/>
          </a:prstGeom>
        </p:spPr>
        <p:txBody>
          <a:bodyPr vert="horz" lIns="96351" tIns="48176" rIns="96351" bIns="48176" rtlCol="0"/>
          <a:lstStyle>
            <a:lvl1pPr algn="r">
              <a:defRPr sz="1300"/>
            </a:lvl1pPr>
          </a:lstStyle>
          <a:p>
            <a:fld id="{B9760B7B-423A-4B7E-8AFD-58F765C37203}" type="datetimeFigureOut">
              <a:rPr lang="pt-PT" smtClean="0"/>
              <a:pPr/>
              <a:t>12/02/2026</a:t>
            </a:fld>
            <a:endParaRPr lang="pt-PT"/>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6351" tIns="48176" rIns="96351" bIns="48176" rtlCol="0" anchor="ctr"/>
          <a:lstStyle/>
          <a:p>
            <a:endParaRPr lang="pt-PT"/>
          </a:p>
        </p:txBody>
      </p:sp>
      <p:sp>
        <p:nvSpPr>
          <p:cNvPr id="5" name="Notes Placeholder 4"/>
          <p:cNvSpPr>
            <a:spLocks noGrp="1"/>
          </p:cNvSpPr>
          <p:nvPr>
            <p:ph type="body" sz="quarter" idx="3"/>
          </p:nvPr>
        </p:nvSpPr>
        <p:spPr>
          <a:xfrm>
            <a:off x="710248" y="4459527"/>
            <a:ext cx="5681980" cy="4224814"/>
          </a:xfrm>
          <a:prstGeom prst="rect">
            <a:avLst/>
          </a:prstGeom>
        </p:spPr>
        <p:txBody>
          <a:bodyPr vert="horz" lIns="96351" tIns="48176" rIns="96351" bIns="481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6" name="Footer Placeholder 5"/>
          <p:cNvSpPr>
            <a:spLocks noGrp="1"/>
          </p:cNvSpPr>
          <p:nvPr>
            <p:ph type="ftr" sz="quarter" idx="4"/>
          </p:nvPr>
        </p:nvSpPr>
        <p:spPr>
          <a:xfrm>
            <a:off x="0" y="8917422"/>
            <a:ext cx="3077739" cy="469424"/>
          </a:xfrm>
          <a:prstGeom prst="rect">
            <a:avLst/>
          </a:prstGeom>
        </p:spPr>
        <p:txBody>
          <a:bodyPr vert="horz" lIns="96351" tIns="48176" rIns="96351" bIns="48176" rtlCol="0" anchor="b"/>
          <a:lstStyle>
            <a:lvl1pPr algn="l">
              <a:defRPr sz="1300"/>
            </a:lvl1pPr>
          </a:lstStyle>
          <a:p>
            <a:endParaRPr lang="pt-PT"/>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6351" tIns="48176" rIns="96351" bIns="48176" rtlCol="0" anchor="b"/>
          <a:lstStyle>
            <a:lvl1pPr algn="r">
              <a:defRPr sz="1300"/>
            </a:lvl1pPr>
          </a:lstStyle>
          <a:p>
            <a:fld id="{377434D8-2F49-426D-8E4B-4D16E1FBCD5B}" type="slidenum">
              <a:rPr lang="pt-PT" smtClean="0"/>
              <a:pPr/>
              <a:t>‹#›</a:t>
            </a:fld>
            <a:endParaRPr lang="pt-PT"/>
          </a:p>
        </p:txBody>
      </p:sp>
    </p:spTree>
    <p:extLst>
      <p:ext uri="{BB962C8B-B14F-4D97-AF65-F5344CB8AC3E}">
        <p14:creationId xmlns:p14="http://schemas.microsoft.com/office/powerpoint/2010/main" val="4029228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685800" y="644525"/>
            <a:ext cx="5722938" cy="3219450"/>
          </a:xfrm>
        </p:spPr>
      </p:sp>
      <p:sp>
        <p:nvSpPr>
          <p:cNvPr id="3" name="Marcador de Posição de Notas 2"/>
          <p:cNvSpPr>
            <a:spLocks noGrp="1"/>
          </p:cNvSpPr>
          <p:nvPr>
            <p:ph type="body" idx="1"/>
          </p:nvPr>
        </p:nvSpPr>
        <p:spPr/>
        <p:txBody>
          <a:bodyPr/>
          <a:lstStyle/>
          <a:p>
            <a:endParaRPr lang="pt-PT" dirty="0"/>
          </a:p>
        </p:txBody>
      </p:sp>
    </p:spTree>
    <p:extLst>
      <p:ext uri="{BB962C8B-B14F-4D97-AF65-F5344CB8AC3E}">
        <p14:creationId xmlns:p14="http://schemas.microsoft.com/office/powerpoint/2010/main" val="3323570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7:notes"/>
          <p:cNvSpPr txBox="1">
            <a:spLocks noGrp="1"/>
          </p:cNvSpPr>
          <p:nvPr>
            <p:ph type="body" idx="1"/>
          </p:nvPr>
        </p:nvSpPr>
        <p:spPr>
          <a:xfrm>
            <a:off x="710248" y="4459527"/>
            <a:ext cx="5681980" cy="4224814"/>
          </a:xfrm>
          <a:prstGeom prst="rect">
            <a:avLst/>
          </a:prstGeom>
        </p:spPr>
        <p:txBody>
          <a:bodyPr spcFirstLastPara="1" wrap="square" lIns="96350" tIns="48175" rIns="96350" bIns="48175" anchor="t" anchorCtr="0">
            <a:noAutofit/>
          </a:bodyPr>
          <a:lstStyle/>
          <a:p>
            <a:pPr marL="0" lvl="0" indent="0" algn="l" rtl="0">
              <a:spcBef>
                <a:spcPts val="0"/>
              </a:spcBef>
              <a:spcAft>
                <a:spcPts val="0"/>
              </a:spcAft>
              <a:buNone/>
            </a:pPr>
            <a:endParaRPr/>
          </a:p>
        </p:txBody>
      </p:sp>
      <p:sp>
        <p:nvSpPr>
          <p:cNvPr id="75" name="Google Shape;75;p7:notes"/>
          <p:cNvSpPr>
            <a:spLocks noGrp="1" noRot="1" noChangeAspect="1"/>
          </p:cNvSpPr>
          <p:nvPr>
            <p:ph type="sldImg" idx="2"/>
          </p:nvPr>
        </p:nvSpPr>
        <p:spPr>
          <a:xfrm>
            <a:off x="420688" y="703263"/>
            <a:ext cx="626110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8:notes"/>
          <p:cNvSpPr txBox="1">
            <a:spLocks noGrp="1"/>
          </p:cNvSpPr>
          <p:nvPr>
            <p:ph type="body" idx="1"/>
          </p:nvPr>
        </p:nvSpPr>
        <p:spPr>
          <a:xfrm>
            <a:off x="710248" y="4459527"/>
            <a:ext cx="5681980" cy="4224814"/>
          </a:xfrm>
          <a:prstGeom prst="rect">
            <a:avLst/>
          </a:prstGeom>
        </p:spPr>
        <p:txBody>
          <a:bodyPr spcFirstLastPara="1" wrap="square" lIns="96350" tIns="48175" rIns="96350" bIns="48175" anchor="t" anchorCtr="0">
            <a:noAutofit/>
          </a:bodyPr>
          <a:lstStyle/>
          <a:p>
            <a:pPr marL="0" lvl="0" indent="0" algn="l" rtl="0">
              <a:spcBef>
                <a:spcPts val="0"/>
              </a:spcBef>
              <a:spcAft>
                <a:spcPts val="0"/>
              </a:spcAft>
              <a:buNone/>
            </a:pPr>
            <a:endParaRPr/>
          </a:p>
        </p:txBody>
      </p:sp>
      <p:sp>
        <p:nvSpPr>
          <p:cNvPr id="81" name="Google Shape;81;p8:notes"/>
          <p:cNvSpPr>
            <a:spLocks noGrp="1" noRot="1" noChangeAspect="1"/>
          </p:cNvSpPr>
          <p:nvPr>
            <p:ph type="sldImg" idx="2"/>
          </p:nvPr>
        </p:nvSpPr>
        <p:spPr>
          <a:xfrm>
            <a:off x="420688" y="703263"/>
            <a:ext cx="626110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9:notes"/>
          <p:cNvSpPr txBox="1">
            <a:spLocks noGrp="1"/>
          </p:cNvSpPr>
          <p:nvPr>
            <p:ph type="body" idx="1"/>
          </p:nvPr>
        </p:nvSpPr>
        <p:spPr>
          <a:xfrm>
            <a:off x="710248" y="4459527"/>
            <a:ext cx="5681980" cy="4224814"/>
          </a:xfrm>
          <a:prstGeom prst="rect">
            <a:avLst/>
          </a:prstGeom>
        </p:spPr>
        <p:txBody>
          <a:bodyPr spcFirstLastPara="1" wrap="square" lIns="96350" tIns="48175" rIns="96350" bIns="48175" anchor="t" anchorCtr="0">
            <a:noAutofit/>
          </a:bodyPr>
          <a:lstStyle/>
          <a:p>
            <a:pPr marL="0" lvl="0" indent="0" algn="l" rtl="0">
              <a:spcBef>
                <a:spcPts val="0"/>
              </a:spcBef>
              <a:spcAft>
                <a:spcPts val="0"/>
              </a:spcAft>
              <a:buNone/>
            </a:pPr>
            <a:endParaRPr/>
          </a:p>
        </p:txBody>
      </p:sp>
      <p:sp>
        <p:nvSpPr>
          <p:cNvPr id="87" name="Google Shape;87;p9:notes"/>
          <p:cNvSpPr>
            <a:spLocks noGrp="1" noRot="1" noChangeAspect="1"/>
          </p:cNvSpPr>
          <p:nvPr>
            <p:ph type="sldImg" idx="2"/>
          </p:nvPr>
        </p:nvSpPr>
        <p:spPr>
          <a:xfrm>
            <a:off x="420688" y="703263"/>
            <a:ext cx="626110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APA 2">
    <p:bg>
      <p:bgPr>
        <a:solidFill>
          <a:srgbClr val="F8DB65"/>
        </a:solidFill>
        <a:effectLst/>
      </p:bgPr>
    </p:bg>
    <p:spTree>
      <p:nvGrpSpPr>
        <p:cNvPr id="1" name=""/>
        <p:cNvGrpSpPr/>
        <p:nvPr/>
      </p:nvGrpSpPr>
      <p:grpSpPr>
        <a:xfrm>
          <a:off x="0" y="0"/>
          <a:ext cx="0" cy="0"/>
          <a:chOff x="0" y="0"/>
          <a:chExt cx="0" cy="0"/>
        </a:xfrm>
      </p:grpSpPr>
      <p:pic>
        <p:nvPicPr>
          <p:cNvPr id="28" name="Image" descr="Image"/>
          <p:cNvPicPr>
            <a:picLocks noChangeAspect="1"/>
          </p:cNvPicPr>
          <p:nvPr userDrawn="1"/>
        </p:nvPicPr>
        <p:blipFill>
          <a:blip r:embed="rId2"/>
          <a:stretch>
            <a:fillRect/>
          </a:stretch>
        </p:blipFill>
        <p:spPr>
          <a:xfrm>
            <a:off x="-3911864" y="-1628783"/>
            <a:ext cx="11819995" cy="11825833"/>
          </a:xfrm>
          <a:prstGeom prst="rect">
            <a:avLst/>
          </a:prstGeom>
          <a:ln w="12700">
            <a:miter lim="400000"/>
          </a:ln>
        </p:spPr>
      </p:pic>
      <p:sp>
        <p:nvSpPr>
          <p:cNvPr id="29" name="Presentation Title"/>
          <p:cNvSpPr txBox="1">
            <a:spLocks noGrp="1"/>
          </p:cNvSpPr>
          <p:nvPr>
            <p:ph type="title" hasCustomPrompt="1"/>
          </p:nvPr>
        </p:nvSpPr>
        <p:spPr>
          <a:xfrm>
            <a:off x="603248" y="2444750"/>
            <a:ext cx="10985502" cy="2324100"/>
          </a:xfrm>
          <a:prstGeom prst="rect">
            <a:avLst/>
          </a:prstGeom>
        </p:spPr>
        <p:txBody>
          <a:bodyPr/>
          <a:lstStyle>
            <a:lvl1pPr>
              <a:defRPr sz="5000" b="0" spc="-100">
                <a:solidFill>
                  <a:srgbClr val="FFFFFF"/>
                </a:solidFill>
              </a:defRPr>
            </a:lvl1pPr>
          </a:lstStyle>
          <a:p>
            <a:r>
              <a:t>Presentation Title</a:t>
            </a:r>
          </a:p>
        </p:txBody>
      </p:sp>
      <p:pic>
        <p:nvPicPr>
          <p:cNvPr id="31" name="Image" descr="Image"/>
          <p:cNvPicPr>
            <a:picLocks noChangeAspect="1"/>
          </p:cNvPicPr>
          <p:nvPr/>
        </p:nvPicPr>
        <p:blipFill>
          <a:blip r:embed="rId3"/>
          <a:stretch>
            <a:fillRect/>
          </a:stretch>
        </p:blipFill>
        <p:spPr>
          <a:xfrm>
            <a:off x="9690396" y="5724424"/>
            <a:ext cx="1704518" cy="350338"/>
          </a:xfrm>
          <a:prstGeom prst="rect">
            <a:avLst/>
          </a:prstGeom>
          <a:ln w="12700">
            <a:miter lim="400000"/>
          </a:ln>
        </p:spPr>
      </p:pic>
      <p:pic>
        <p:nvPicPr>
          <p:cNvPr id="33" name="Image" descr="Image"/>
          <p:cNvPicPr>
            <a:picLocks noChangeAspect="1"/>
          </p:cNvPicPr>
          <p:nvPr/>
        </p:nvPicPr>
        <p:blipFill>
          <a:blip r:embed="rId4"/>
          <a:stretch>
            <a:fillRect/>
          </a:stretch>
        </p:blipFill>
        <p:spPr>
          <a:xfrm>
            <a:off x="826090" y="5226854"/>
            <a:ext cx="2450117" cy="1171026"/>
          </a:xfrm>
          <a:prstGeom prst="rect">
            <a:avLst/>
          </a:prstGeom>
          <a:ln w="12700">
            <a:miter lim="400000"/>
          </a:ln>
        </p:spPr>
      </p:pic>
      <p:sp>
        <p:nvSpPr>
          <p:cNvPr id="34" name="Slide Number"/>
          <p:cNvSpPr txBox="1">
            <a:spLocks noGrp="1"/>
          </p:cNvSpPr>
          <p:nvPr>
            <p:ph type="sldNum" sz="quarter" idx="2"/>
          </p:nvPr>
        </p:nvSpPr>
        <p:spPr>
          <a:xfrm>
            <a:off x="5971049" y="6486708"/>
            <a:ext cx="243656" cy="241092"/>
          </a:xfrm>
          <a:prstGeom prst="rect">
            <a:avLst/>
          </a:prstGeom>
        </p:spPr>
        <p:txBody>
          <a:bodyPr/>
          <a:lstStyle>
            <a:lvl1pPr>
              <a:defRPr sz="900">
                <a:solidFill>
                  <a:srgbClr val="000000"/>
                </a:solidFill>
                <a:latin typeface="+mn-lt"/>
                <a:ea typeface="+mn-ea"/>
                <a:cs typeface="+mn-cs"/>
                <a:sym typeface="Helvetica Neue"/>
              </a:defRPr>
            </a:lvl1pPr>
          </a:lstStyle>
          <a:p>
            <a:fld id="{86CB4B4D-7CA3-9044-876B-883B54F8677D}" type="slidenum">
              <a:t>‹#›</a:t>
            </a:fld>
            <a:endParaRPr dirty="0"/>
          </a:p>
        </p:txBody>
      </p:sp>
    </p:spTree>
    <p:extLst>
      <p:ext uri="{BB962C8B-B14F-4D97-AF65-F5344CB8AC3E}">
        <p14:creationId xmlns:p14="http://schemas.microsoft.com/office/powerpoint/2010/main" val="2831480175"/>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36"/>
          <p:cNvSpPr txBox="1">
            <a:spLocks noGrp="1"/>
          </p:cNvSpPr>
          <p:nvPr>
            <p:ph type="title"/>
          </p:nvPr>
        </p:nvSpPr>
        <p:spPr>
          <a:xfrm>
            <a:off x="609600" y="274638"/>
            <a:ext cx="10972800" cy="1143000"/>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chemeClr val="lt1"/>
              </a:buClr>
              <a:buSzPts val="3400"/>
              <a:buFont typeface="Arial"/>
              <a:buNone/>
              <a:defRPr sz="3400" b="1">
                <a:solidFill>
                  <a:schemeClr val="lt1"/>
                </a:solidFill>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Tree>
    <p:extLst>
      <p:ext uri="{BB962C8B-B14F-4D97-AF65-F5344CB8AC3E}">
        <p14:creationId xmlns:p14="http://schemas.microsoft.com/office/powerpoint/2010/main" val="3617288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14" name="Slide Number"/>
          <p:cNvSpPr txBox="1">
            <a:spLocks noGrp="1"/>
          </p:cNvSpPr>
          <p:nvPr>
            <p:ph type="sldNum" sz="quarter" idx="2"/>
          </p:nvPr>
        </p:nvSpPr>
        <p:spPr>
          <a:xfrm>
            <a:off x="5971049" y="6486708"/>
            <a:ext cx="243656" cy="241092"/>
          </a:xfrm>
          <a:prstGeom prst="rect">
            <a:avLst/>
          </a:prstGeom>
        </p:spPr>
        <p:txBody>
          <a:bodyPr/>
          <a:lstStyle>
            <a:lvl1pPr>
              <a:defRPr sz="900">
                <a:solidFill>
                  <a:srgbClr val="000000"/>
                </a:solidFill>
                <a:latin typeface="+mn-lt"/>
                <a:ea typeface="+mn-ea"/>
                <a:cs typeface="+mn-cs"/>
                <a:sym typeface="Helvetica Neue"/>
              </a:defRPr>
            </a:lvl1pPr>
          </a:lstStyle>
          <a:p>
            <a:fld id="{86CB4B4D-7CA3-9044-876B-883B54F8677D}" type="slidenum">
              <a:t>‹#›</a:t>
            </a:fld>
            <a:endParaRPr dirty="0"/>
          </a:p>
        </p:txBody>
      </p:sp>
    </p:spTree>
    <p:extLst>
      <p:ext uri="{BB962C8B-B14F-4D97-AF65-F5344CB8AC3E}">
        <p14:creationId xmlns:p14="http://schemas.microsoft.com/office/powerpoint/2010/main" val="281473816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pt-PT"/>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pt-PT"/>
          </a:p>
        </p:txBody>
      </p:sp>
    </p:spTree>
    <p:extLst>
      <p:ext uri="{BB962C8B-B14F-4D97-AF65-F5344CB8AC3E}">
        <p14:creationId xmlns:p14="http://schemas.microsoft.com/office/powerpoint/2010/main" val="368813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6632"/>
            <a:ext cx="10972800" cy="562074"/>
          </a:xfrm>
          <a:prstGeom prst="rect">
            <a:avLst/>
          </a:prstGeom>
        </p:spPr>
        <p:txBody>
          <a:bodyPr/>
          <a:lstStyle>
            <a:lvl1pPr marL="0" indent="0" algn="l">
              <a:buNone/>
              <a:defRPr sz="3400" b="1">
                <a:solidFill>
                  <a:schemeClr val="bg1"/>
                </a:solidFill>
              </a:defRPr>
            </a:lvl1pPr>
          </a:lstStyle>
          <a:p>
            <a:r>
              <a:rPr lang="en-US" dirty="0"/>
              <a:t>C</a:t>
            </a:r>
            <a:r>
              <a:rPr lang="pt-PT" sz="3600" dirty="0" err="1">
                <a:solidFill>
                  <a:schemeClr val="accent5">
                    <a:lumMod val="75000"/>
                  </a:schemeClr>
                </a:solidFill>
              </a:rPr>
              <a:t>Title</a:t>
            </a:r>
            <a:br>
              <a:rPr lang="pt-PT" sz="3600" dirty="0">
                <a:solidFill>
                  <a:schemeClr val="accent5">
                    <a:lumMod val="75000"/>
                  </a:schemeClr>
                </a:solidFill>
              </a:rPr>
            </a:br>
            <a:r>
              <a:rPr lang="en-US" dirty="0"/>
              <a:t>l</a:t>
            </a:r>
            <a:r>
              <a:rPr lang="pt-PT" sz="3600" dirty="0"/>
              <a:t>Missão, Valores e Visão</a:t>
            </a:r>
            <a:br>
              <a:rPr lang="pt-PT" sz="3600" dirty="0"/>
            </a:br>
            <a:r>
              <a:rPr lang="pt-PT" sz="3600" dirty="0"/>
              <a:t>Oferta formativa </a:t>
            </a:r>
            <a:br>
              <a:rPr lang="pt-PT" sz="3600" dirty="0"/>
            </a:br>
            <a:r>
              <a:rPr lang="pt-PT" sz="3600" dirty="0"/>
              <a:t>Concorrência</a:t>
            </a:r>
            <a:br>
              <a:rPr lang="pt-PT" sz="3600" dirty="0"/>
            </a:br>
            <a:r>
              <a:rPr lang="pt-PT" sz="3600" dirty="0"/>
              <a:t>Análise SWOT</a:t>
            </a:r>
            <a:br>
              <a:rPr lang="pt-PT" sz="3600" dirty="0"/>
            </a:br>
            <a:r>
              <a:rPr lang="pt-PT" sz="3600" dirty="0"/>
              <a:t>Posicionamento</a:t>
            </a:r>
            <a:br>
              <a:rPr lang="pt-PT" sz="3600" dirty="0"/>
            </a:br>
            <a:r>
              <a:rPr lang="pt-PT" sz="3600" dirty="0"/>
              <a:t>Objetivos estratégicos do ISEG </a:t>
            </a:r>
            <a:br>
              <a:rPr lang="pt-PT" sz="3600" dirty="0"/>
            </a:br>
            <a:r>
              <a:rPr lang="pt-PT" sz="3600" dirty="0" err="1"/>
              <a:t>Stakeholders</a:t>
            </a:r>
            <a:r>
              <a:rPr lang="pt-PT" sz="3600" dirty="0"/>
              <a:t> e públicos-alvo</a:t>
            </a:r>
            <a:br>
              <a:rPr lang="pt-PT" sz="3600" dirty="0"/>
            </a:br>
            <a:r>
              <a:rPr lang="pt-PT" sz="3600" dirty="0"/>
              <a:t>Proposta de objetivos estratégicos de Marketing</a:t>
            </a:r>
            <a:br>
              <a:rPr lang="pt-PT" sz="3600" dirty="0"/>
            </a:br>
            <a:r>
              <a:rPr lang="pt-PT" sz="3600" dirty="0"/>
              <a:t>Plano plurianual de marketing e comunicação</a:t>
            </a:r>
            <a:br>
              <a:rPr lang="pt-PT" sz="3600" dirty="0"/>
            </a:br>
            <a:r>
              <a:rPr lang="pt-PT" sz="3600" dirty="0"/>
              <a:t>Plano de marketing e comunicação 2020</a:t>
            </a:r>
            <a:br>
              <a:rPr lang="pt-PT" sz="3600" dirty="0"/>
            </a:br>
            <a:r>
              <a:rPr lang="en-US" dirty="0"/>
              <a:t>ick to edit Master title style</a:t>
            </a:r>
            <a:endParaRPr lang="pt-PT"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Tree>
    <p:extLst>
      <p:ext uri="{BB962C8B-B14F-4D97-AF65-F5344CB8AC3E}">
        <p14:creationId xmlns:p14="http://schemas.microsoft.com/office/powerpoint/2010/main" val="2880177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lang="pt-PT" sz="3400" b="1">
                <a:solidFill>
                  <a:schemeClr val="bg1"/>
                </a:solidFill>
              </a:defRPr>
            </a:lvl1pPr>
          </a:lstStyle>
          <a:p>
            <a:pPr lvl="0" algn="l"/>
            <a:r>
              <a:rPr lang="en-US"/>
              <a:t>Click to edit Master title style</a:t>
            </a:r>
            <a:endParaRPr lang="pt-PT"/>
          </a:p>
        </p:txBody>
      </p:sp>
    </p:spTree>
    <p:extLst>
      <p:ext uri="{BB962C8B-B14F-4D97-AF65-F5344CB8AC3E}">
        <p14:creationId xmlns:p14="http://schemas.microsoft.com/office/powerpoint/2010/main" val="1478440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ank" type="tx">
  <p:cSld name="Blank">
    <p:spTree>
      <p:nvGrpSpPr>
        <p:cNvPr id="1" name="Shape 17"/>
        <p:cNvGrpSpPr/>
        <p:nvPr/>
      </p:nvGrpSpPr>
      <p:grpSpPr>
        <a:xfrm>
          <a:off x="0" y="0"/>
          <a:ext cx="0" cy="0"/>
          <a:chOff x="0" y="0"/>
          <a:chExt cx="0" cy="0"/>
        </a:xfrm>
      </p:grpSpPr>
      <p:sp>
        <p:nvSpPr>
          <p:cNvPr id="18" name="Google Shape;18;p32"/>
          <p:cNvSpPr txBox="1">
            <a:spLocks noGrp="1"/>
          </p:cNvSpPr>
          <p:nvPr>
            <p:ph type="sldNum" idx="12"/>
          </p:nvPr>
        </p:nvSpPr>
        <p:spPr>
          <a:xfrm>
            <a:off x="5971049" y="6486708"/>
            <a:ext cx="243656" cy="241092"/>
          </a:xfrm>
          <a:prstGeom prst="rect">
            <a:avLst/>
          </a:prstGeom>
          <a:noFill/>
          <a:ln>
            <a:noFill/>
          </a:ln>
        </p:spPr>
        <p:txBody>
          <a:bodyPr spcFirstLastPara="1" wrap="square" lIns="50800" tIns="50800" rIns="50800" bIns="50800" anchor="b" anchorCtr="0">
            <a:spAutoFit/>
          </a:bodyPr>
          <a:lstStyle>
            <a:lvl1pPr marL="0" lvl="0" indent="0" algn="l">
              <a:spcBef>
                <a:spcPts val="0"/>
              </a:spcBef>
              <a:buNone/>
              <a:defRPr sz="900">
                <a:solidFill>
                  <a:srgbClr val="000000"/>
                </a:solidFill>
                <a:latin typeface="Helvetica Neue"/>
                <a:ea typeface="Helvetica Neue"/>
                <a:cs typeface="Helvetica Neue"/>
                <a:sym typeface="Helvetica Neue"/>
              </a:defRPr>
            </a:lvl1pPr>
            <a:lvl2pPr marL="0" lvl="1" indent="0" algn="l">
              <a:spcBef>
                <a:spcPts val="0"/>
              </a:spcBef>
              <a:buNone/>
              <a:defRPr sz="900">
                <a:solidFill>
                  <a:srgbClr val="000000"/>
                </a:solidFill>
                <a:latin typeface="Helvetica Neue"/>
                <a:ea typeface="Helvetica Neue"/>
                <a:cs typeface="Helvetica Neue"/>
                <a:sym typeface="Helvetica Neue"/>
              </a:defRPr>
            </a:lvl2pPr>
            <a:lvl3pPr marL="0" lvl="2" indent="0" algn="l">
              <a:spcBef>
                <a:spcPts val="0"/>
              </a:spcBef>
              <a:buNone/>
              <a:defRPr sz="900">
                <a:solidFill>
                  <a:srgbClr val="000000"/>
                </a:solidFill>
                <a:latin typeface="Helvetica Neue"/>
                <a:ea typeface="Helvetica Neue"/>
                <a:cs typeface="Helvetica Neue"/>
                <a:sym typeface="Helvetica Neue"/>
              </a:defRPr>
            </a:lvl3pPr>
            <a:lvl4pPr marL="0" lvl="3" indent="0" algn="l">
              <a:spcBef>
                <a:spcPts val="0"/>
              </a:spcBef>
              <a:buNone/>
              <a:defRPr sz="900">
                <a:solidFill>
                  <a:srgbClr val="000000"/>
                </a:solidFill>
                <a:latin typeface="Helvetica Neue"/>
                <a:ea typeface="Helvetica Neue"/>
                <a:cs typeface="Helvetica Neue"/>
                <a:sym typeface="Helvetica Neue"/>
              </a:defRPr>
            </a:lvl4pPr>
            <a:lvl5pPr marL="0" lvl="4" indent="0" algn="l">
              <a:spcBef>
                <a:spcPts val="0"/>
              </a:spcBef>
              <a:buNone/>
              <a:defRPr sz="900">
                <a:solidFill>
                  <a:srgbClr val="000000"/>
                </a:solidFill>
                <a:latin typeface="Helvetica Neue"/>
                <a:ea typeface="Helvetica Neue"/>
                <a:cs typeface="Helvetica Neue"/>
                <a:sym typeface="Helvetica Neue"/>
              </a:defRPr>
            </a:lvl5pPr>
            <a:lvl6pPr marL="0" lvl="5" indent="0" algn="l">
              <a:spcBef>
                <a:spcPts val="0"/>
              </a:spcBef>
              <a:buNone/>
              <a:defRPr sz="900">
                <a:solidFill>
                  <a:srgbClr val="000000"/>
                </a:solidFill>
                <a:latin typeface="Helvetica Neue"/>
                <a:ea typeface="Helvetica Neue"/>
                <a:cs typeface="Helvetica Neue"/>
                <a:sym typeface="Helvetica Neue"/>
              </a:defRPr>
            </a:lvl6pPr>
            <a:lvl7pPr marL="0" lvl="6" indent="0" algn="l">
              <a:spcBef>
                <a:spcPts val="0"/>
              </a:spcBef>
              <a:buNone/>
              <a:defRPr sz="900">
                <a:solidFill>
                  <a:srgbClr val="000000"/>
                </a:solidFill>
                <a:latin typeface="Helvetica Neue"/>
                <a:ea typeface="Helvetica Neue"/>
                <a:cs typeface="Helvetica Neue"/>
                <a:sym typeface="Helvetica Neue"/>
              </a:defRPr>
            </a:lvl7pPr>
            <a:lvl8pPr marL="0" lvl="7" indent="0" algn="l">
              <a:spcBef>
                <a:spcPts val="0"/>
              </a:spcBef>
              <a:buNone/>
              <a:defRPr sz="900">
                <a:solidFill>
                  <a:srgbClr val="000000"/>
                </a:solidFill>
                <a:latin typeface="Helvetica Neue"/>
                <a:ea typeface="Helvetica Neue"/>
                <a:cs typeface="Helvetica Neue"/>
                <a:sym typeface="Helvetica Neue"/>
              </a:defRPr>
            </a:lvl8pPr>
            <a:lvl9pPr marL="0" lvl="8" indent="0" algn="l">
              <a:spcBef>
                <a:spcPts val="0"/>
              </a:spcBef>
              <a:buNone/>
              <a:defRPr sz="900">
                <a:solidFill>
                  <a:srgbClr val="000000"/>
                </a:solidFill>
                <a:latin typeface="Helvetica Neue"/>
                <a:ea typeface="Helvetica Neue"/>
                <a:cs typeface="Helvetica Neue"/>
                <a:sym typeface="Helvetica Neue"/>
              </a:defRPr>
            </a:lvl9pPr>
          </a:lstStyle>
          <a:p>
            <a:pPr marL="0" lvl="0" indent="0" algn="l" rtl="0">
              <a:spcBef>
                <a:spcPts val="0"/>
              </a:spcBef>
              <a:spcAft>
                <a:spcPts val="0"/>
              </a:spcAft>
              <a:buNone/>
            </a:pPr>
            <a:fld id="{00000000-1234-1234-1234-123412341234}" type="slidenum">
              <a:rPr lang="en-GB"/>
              <a:t>‹#›</a:t>
            </a:fld>
            <a:endParaRPr b="0" i="0" u="none" strike="noStrike" cap="none"/>
          </a:p>
        </p:txBody>
      </p:sp>
    </p:spTree>
    <p:extLst>
      <p:ext uri="{BB962C8B-B14F-4D97-AF65-F5344CB8AC3E}">
        <p14:creationId xmlns:p14="http://schemas.microsoft.com/office/powerpoint/2010/main" val="577065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3"/>
          <p:cNvSpPr txBox="1">
            <a:spLocks noGrp="1"/>
          </p:cNvSpPr>
          <p:nvPr>
            <p:ph type="title"/>
          </p:nvPr>
        </p:nvSpPr>
        <p:spPr>
          <a:xfrm>
            <a:off x="609600" y="116632"/>
            <a:ext cx="10972800" cy="562074"/>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chemeClr val="lt1"/>
              </a:buClr>
              <a:buSzPts val="3400"/>
              <a:buFont typeface="Arial"/>
              <a:buNone/>
              <a:defRPr sz="3400" b="1">
                <a:solidFill>
                  <a:schemeClr val="lt1"/>
                </a:solidFill>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21" name="Google Shape;21;p33"/>
          <p:cNvSpPr txBox="1">
            <a:spLocks noGrp="1"/>
          </p:cNvSpPr>
          <p:nvPr>
            <p:ph type="body" idx="1"/>
          </p:nvPr>
        </p:nvSpPr>
        <p:spPr>
          <a:xfrm>
            <a:off x="603250" y="2124252"/>
            <a:ext cx="10985500" cy="4128006"/>
          </a:xfrm>
          <a:prstGeom prst="rect">
            <a:avLst/>
          </a:prstGeom>
          <a:noFill/>
          <a:ln>
            <a:noFill/>
          </a:ln>
        </p:spPr>
        <p:txBody>
          <a:bodyPr spcFirstLastPara="1" wrap="square" lIns="50800" tIns="50800" rIns="50800" bIns="50800" anchor="t" anchorCtr="0">
            <a:normAutofit/>
          </a:bodyPr>
          <a:lstStyle>
            <a:lvl1pPr marL="457200" lvl="0" indent="-416052" algn="l">
              <a:lnSpc>
                <a:spcPct val="90000"/>
              </a:lnSpc>
              <a:spcBef>
                <a:spcPts val="2250"/>
              </a:spcBef>
              <a:spcAft>
                <a:spcPts val="0"/>
              </a:spcAft>
              <a:buClr>
                <a:srgbClr val="000000"/>
              </a:buClr>
              <a:buSzPts val="2952"/>
              <a:buFont typeface="Arial"/>
              <a:buChar char="•"/>
              <a:defRPr sz="2400"/>
            </a:lvl1pPr>
            <a:lvl2pPr marL="914400" lvl="1" indent="-384810" algn="l">
              <a:lnSpc>
                <a:spcPct val="90000"/>
              </a:lnSpc>
              <a:spcBef>
                <a:spcPts val="2250"/>
              </a:spcBef>
              <a:spcAft>
                <a:spcPts val="0"/>
              </a:spcAft>
              <a:buClr>
                <a:srgbClr val="000000"/>
              </a:buClr>
              <a:buSzPts val="2460"/>
              <a:buFont typeface="Arial"/>
              <a:buChar char="•"/>
              <a:defRPr sz="2000"/>
            </a:lvl2pPr>
            <a:lvl3pPr marL="1371600" lvl="2" indent="-369189" algn="l">
              <a:lnSpc>
                <a:spcPct val="90000"/>
              </a:lnSpc>
              <a:spcBef>
                <a:spcPts val="2250"/>
              </a:spcBef>
              <a:spcAft>
                <a:spcPts val="0"/>
              </a:spcAft>
              <a:buClr>
                <a:srgbClr val="000000"/>
              </a:buClr>
              <a:buSzPts val="2214"/>
              <a:buFont typeface="Arial"/>
              <a:buChar char="•"/>
              <a:defRPr sz="1800"/>
            </a:lvl3pPr>
            <a:lvl4pPr marL="1828800" lvl="3" indent="-353567" algn="l">
              <a:lnSpc>
                <a:spcPct val="90000"/>
              </a:lnSpc>
              <a:spcBef>
                <a:spcPts val="2250"/>
              </a:spcBef>
              <a:spcAft>
                <a:spcPts val="0"/>
              </a:spcAft>
              <a:buClr>
                <a:srgbClr val="000000"/>
              </a:buClr>
              <a:buSzPts val="1968"/>
              <a:buFont typeface="Arial"/>
              <a:buChar char="•"/>
              <a:defRPr sz="1600"/>
            </a:lvl4pPr>
            <a:lvl5pPr marL="2286000" lvl="4" indent="-353567" algn="l">
              <a:lnSpc>
                <a:spcPct val="90000"/>
              </a:lnSpc>
              <a:spcBef>
                <a:spcPts val="2250"/>
              </a:spcBef>
              <a:spcAft>
                <a:spcPts val="0"/>
              </a:spcAft>
              <a:buClr>
                <a:srgbClr val="000000"/>
              </a:buClr>
              <a:buSzPts val="1968"/>
              <a:buFont typeface="Arial"/>
              <a:buChar char="•"/>
              <a:defRPr sz="1600"/>
            </a:lvl5pPr>
            <a:lvl6pPr marL="2743200" lvl="5" indent="-369189" algn="l">
              <a:lnSpc>
                <a:spcPct val="90000"/>
              </a:lnSpc>
              <a:spcBef>
                <a:spcPts val="2250"/>
              </a:spcBef>
              <a:spcAft>
                <a:spcPts val="0"/>
              </a:spcAft>
              <a:buClr>
                <a:srgbClr val="000000"/>
              </a:buClr>
              <a:buSzPts val="2214"/>
              <a:buChar char="•"/>
              <a:defRPr/>
            </a:lvl6pPr>
            <a:lvl7pPr marL="3200400" lvl="6" indent="-369189" algn="l">
              <a:lnSpc>
                <a:spcPct val="90000"/>
              </a:lnSpc>
              <a:spcBef>
                <a:spcPts val="2250"/>
              </a:spcBef>
              <a:spcAft>
                <a:spcPts val="0"/>
              </a:spcAft>
              <a:buClr>
                <a:srgbClr val="000000"/>
              </a:buClr>
              <a:buSzPts val="2214"/>
              <a:buChar char="•"/>
              <a:defRPr/>
            </a:lvl7pPr>
            <a:lvl8pPr marL="3657600" lvl="7" indent="-369189" algn="l">
              <a:lnSpc>
                <a:spcPct val="90000"/>
              </a:lnSpc>
              <a:spcBef>
                <a:spcPts val="2250"/>
              </a:spcBef>
              <a:spcAft>
                <a:spcPts val="0"/>
              </a:spcAft>
              <a:buClr>
                <a:srgbClr val="000000"/>
              </a:buClr>
              <a:buSzPts val="2214"/>
              <a:buChar char="•"/>
              <a:defRPr/>
            </a:lvl8pPr>
            <a:lvl9pPr marL="4114800" lvl="8" indent="-369189" algn="l">
              <a:lnSpc>
                <a:spcPct val="90000"/>
              </a:lnSpc>
              <a:spcBef>
                <a:spcPts val="2250"/>
              </a:spcBef>
              <a:spcAft>
                <a:spcPts val="0"/>
              </a:spcAft>
              <a:buClr>
                <a:srgbClr val="000000"/>
              </a:buClr>
              <a:buSzPts val="2214"/>
              <a:buChar char="•"/>
              <a:defRPr/>
            </a:lvl9pPr>
          </a:lstStyle>
          <a:p>
            <a:endParaRPr/>
          </a:p>
        </p:txBody>
      </p:sp>
    </p:spTree>
    <p:extLst>
      <p:ext uri="{BB962C8B-B14F-4D97-AF65-F5344CB8AC3E}">
        <p14:creationId xmlns:p14="http://schemas.microsoft.com/office/powerpoint/2010/main" val="343460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APA 2">
  <p:cSld name="CAPA 2">
    <p:bg>
      <p:bgPr>
        <a:solidFill>
          <a:srgbClr val="F8DB65"/>
        </a:solidFill>
        <a:effectLst/>
      </p:bgPr>
    </p:bg>
    <p:spTree>
      <p:nvGrpSpPr>
        <p:cNvPr id="1" name="Shape 22"/>
        <p:cNvGrpSpPr/>
        <p:nvPr/>
      </p:nvGrpSpPr>
      <p:grpSpPr>
        <a:xfrm>
          <a:off x="0" y="0"/>
          <a:ext cx="0" cy="0"/>
          <a:chOff x="0" y="0"/>
          <a:chExt cx="0" cy="0"/>
        </a:xfrm>
      </p:grpSpPr>
      <p:pic>
        <p:nvPicPr>
          <p:cNvPr id="23" name="Google Shape;23;p34" descr="Image"/>
          <p:cNvPicPr preferRelativeResize="0"/>
          <p:nvPr/>
        </p:nvPicPr>
        <p:blipFill rotWithShape="1">
          <a:blip r:embed="rId2">
            <a:alphaModFix/>
          </a:blip>
          <a:srcRect/>
          <a:stretch/>
        </p:blipFill>
        <p:spPr>
          <a:xfrm>
            <a:off x="-3911864" y="-1628783"/>
            <a:ext cx="11819995" cy="11825833"/>
          </a:xfrm>
          <a:prstGeom prst="rect">
            <a:avLst/>
          </a:prstGeom>
          <a:noFill/>
          <a:ln>
            <a:noFill/>
          </a:ln>
        </p:spPr>
      </p:pic>
      <p:sp>
        <p:nvSpPr>
          <p:cNvPr id="24" name="Google Shape;24;p34"/>
          <p:cNvSpPr txBox="1">
            <a:spLocks noGrp="1"/>
          </p:cNvSpPr>
          <p:nvPr>
            <p:ph type="title"/>
          </p:nvPr>
        </p:nvSpPr>
        <p:spPr>
          <a:xfrm>
            <a:off x="603248" y="2444750"/>
            <a:ext cx="10985502" cy="2324100"/>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FFFFFF"/>
              </a:buClr>
              <a:buSzPts val="5000"/>
              <a:buFont typeface="Arial"/>
              <a:buNone/>
              <a:defRPr sz="5000" b="0">
                <a:solidFill>
                  <a:srgbClr val="FFFFFF"/>
                </a:solidFill>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pic>
        <p:nvPicPr>
          <p:cNvPr id="25" name="Google Shape;25;p34" descr="Image"/>
          <p:cNvPicPr preferRelativeResize="0"/>
          <p:nvPr/>
        </p:nvPicPr>
        <p:blipFill rotWithShape="1">
          <a:blip r:embed="rId3">
            <a:alphaModFix/>
          </a:blip>
          <a:srcRect/>
          <a:stretch/>
        </p:blipFill>
        <p:spPr>
          <a:xfrm>
            <a:off x="9690396" y="5724424"/>
            <a:ext cx="1704518" cy="350338"/>
          </a:xfrm>
          <a:prstGeom prst="rect">
            <a:avLst/>
          </a:prstGeom>
          <a:noFill/>
          <a:ln>
            <a:noFill/>
          </a:ln>
        </p:spPr>
      </p:pic>
      <p:pic>
        <p:nvPicPr>
          <p:cNvPr id="26" name="Google Shape;26;p34" descr="Image"/>
          <p:cNvPicPr preferRelativeResize="0"/>
          <p:nvPr/>
        </p:nvPicPr>
        <p:blipFill rotWithShape="1">
          <a:blip r:embed="rId4">
            <a:alphaModFix/>
          </a:blip>
          <a:srcRect/>
          <a:stretch/>
        </p:blipFill>
        <p:spPr>
          <a:xfrm>
            <a:off x="826090" y="5226854"/>
            <a:ext cx="2450117" cy="1171026"/>
          </a:xfrm>
          <a:prstGeom prst="rect">
            <a:avLst/>
          </a:prstGeom>
          <a:noFill/>
          <a:ln>
            <a:noFill/>
          </a:ln>
        </p:spPr>
      </p:pic>
      <p:sp>
        <p:nvSpPr>
          <p:cNvPr id="27" name="Google Shape;27;p34"/>
          <p:cNvSpPr txBox="1">
            <a:spLocks noGrp="1"/>
          </p:cNvSpPr>
          <p:nvPr>
            <p:ph type="sldNum" idx="12"/>
          </p:nvPr>
        </p:nvSpPr>
        <p:spPr>
          <a:xfrm>
            <a:off x="5971049" y="6486708"/>
            <a:ext cx="243656" cy="241092"/>
          </a:xfrm>
          <a:prstGeom prst="rect">
            <a:avLst/>
          </a:prstGeom>
          <a:noFill/>
          <a:ln>
            <a:noFill/>
          </a:ln>
        </p:spPr>
        <p:txBody>
          <a:bodyPr spcFirstLastPara="1" wrap="square" lIns="50800" tIns="50800" rIns="50800" bIns="50800" anchor="b" anchorCtr="0">
            <a:spAutoFit/>
          </a:bodyPr>
          <a:lstStyle>
            <a:lvl1pPr marL="0" lvl="0" indent="0" algn="l">
              <a:spcBef>
                <a:spcPts val="0"/>
              </a:spcBef>
              <a:buNone/>
              <a:defRPr sz="900">
                <a:solidFill>
                  <a:srgbClr val="000000"/>
                </a:solidFill>
                <a:latin typeface="Helvetica Neue"/>
                <a:ea typeface="Helvetica Neue"/>
                <a:cs typeface="Helvetica Neue"/>
                <a:sym typeface="Helvetica Neue"/>
              </a:defRPr>
            </a:lvl1pPr>
            <a:lvl2pPr marL="0" lvl="1" indent="0" algn="l">
              <a:spcBef>
                <a:spcPts val="0"/>
              </a:spcBef>
              <a:buNone/>
              <a:defRPr sz="900">
                <a:solidFill>
                  <a:srgbClr val="000000"/>
                </a:solidFill>
                <a:latin typeface="Helvetica Neue"/>
                <a:ea typeface="Helvetica Neue"/>
                <a:cs typeface="Helvetica Neue"/>
                <a:sym typeface="Helvetica Neue"/>
              </a:defRPr>
            </a:lvl2pPr>
            <a:lvl3pPr marL="0" lvl="2" indent="0" algn="l">
              <a:spcBef>
                <a:spcPts val="0"/>
              </a:spcBef>
              <a:buNone/>
              <a:defRPr sz="900">
                <a:solidFill>
                  <a:srgbClr val="000000"/>
                </a:solidFill>
                <a:latin typeface="Helvetica Neue"/>
                <a:ea typeface="Helvetica Neue"/>
                <a:cs typeface="Helvetica Neue"/>
                <a:sym typeface="Helvetica Neue"/>
              </a:defRPr>
            </a:lvl3pPr>
            <a:lvl4pPr marL="0" lvl="3" indent="0" algn="l">
              <a:spcBef>
                <a:spcPts val="0"/>
              </a:spcBef>
              <a:buNone/>
              <a:defRPr sz="900">
                <a:solidFill>
                  <a:srgbClr val="000000"/>
                </a:solidFill>
                <a:latin typeface="Helvetica Neue"/>
                <a:ea typeface="Helvetica Neue"/>
                <a:cs typeface="Helvetica Neue"/>
                <a:sym typeface="Helvetica Neue"/>
              </a:defRPr>
            </a:lvl4pPr>
            <a:lvl5pPr marL="0" lvl="4" indent="0" algn="l">
              <a:spcBef>
                <a:spcPts val="0"/>
              </a:spcBef>
              <a:buNone/>
              <a:defRPr sz="900">
                <a:solidFill>
                  <a:srgbClr val="000000"/>
                </a:solidFill>
                <a:latin typeface="Helvetica Neue"/>
                <a:ea typeface="Helvetica Neue"/>
                <a:cs typeface="Helvetica Neue"/>
                <a:sym typeface="Helvetica Neue"/>
              </a:defRPr>
            </a:lvl5pPr>
            <a:lvl6pPr marL="0" lvl="5" indent="0" algn="l">
              <a:spcBef>
                <a:spcPts val="0"/>
              </a:spcBef>
              <a:buNone/>
              <a:defRPr sz="900">
                <a:solidFill>
                  <a:srgbClr val="000000"/>
                </a:solidFill>
                <a:latin typeface="Helvetica Neue"/>
                <a:ea typeface="Helvetica Neue"/>
                <a:cs typeface="Helvetica Neue"/>
                <a:sym typeface="Helvetica Neue"/>
              </a:defRPr>
            </a:lvl6pPr>
            <a:lvl7pPr marL="0" lvl="6" indent="0" algn="l">
              <a:spcBef>
                <a:spcPts val="0"/>
              </a:spcBef>
              <a:buNone/>
              <a:defRPr sz="900">
                <a:solidFill>
                  <a:srgbClr val="000000"/>
                </a:solidFill>
                <a:latin typeface="Helvetica Neue"/>
                <a:ea typeface="Helvetica Neue"/>
                <a:cs typeface="Helvetica Neue"/>
                <a:sym typeface="Helvetica Neue"/>
              </a:defRPr>
            </a:lvl7pPr>
            <a:lvl8pPr marL="0" lvl="7" indent="0" algn="l">
              <a:spcBef>
                <a:spcPts val="0"/>
              </a:spcBef>
              <a:buNone/>
              <a:defRPr sz="900">
                <a:solidFill>
                  <a:srgbClr val="000000"/>
                </a:solidFill>
                <a:latin typeface="Helvetica Neue"/>
                <a:ea typeface="Helvetica Neue"/>
                <a:cs typeface="Helvetica Neue"/>
                <a:sym typeface="Helvetica Neue"/>
              </a:defRPr>
            </a:lvl8pPr>
            <a:lvl9pPr marL="0" lvl="8" indent="0" algn="l">
              <a:spcBef>
                <a:spcPts val="0"/>
              </a:spcBef>
              <a:buNone/>
              <a:defRPr sz="900">
                <a:solidFill>
                  <a:srgbClr val="000000"/>
                </a:solidFill>
                <a:latin typeface="Helvetica Neue"/>
                <a:ea typeface="Helvetica Neue"/>
                <a:cs typeface="Helvetica Neue"/>
                <a:sym typeface="Helvetica Neue"/>
              </a:defRPr>
            </a:lvl9pPr>
          </a:lstStyle>
          <a:p>
            <a:pPr marL="0" lvl="0" indent="0" algn="l" rtl="0">
              <a:spcBef>
                <a:spcPts val="0"/>
              </a:spcBef>
              <a:spcAft>
                <a:spcPts val="0"/>
              </a:spcAft>
              <a:buNone/>
            </a:pPr>
            <a:fld id="{00000000-1234-1234-1234-123412341234}" type="slidenum">
              <a:rPr lang="en-GB"/>
              <a:t>‹#›</a:t>
            </a:fld>
            <a:endParaRPr b="0" i="0" u="none" strike="noStrike" cap="none"/>
          </a:p>
        </p:txBody>
      </p:sp>
    </p:spTree>
    <p:extLst>
      <p:ext uri="{BB962C8B-B14F-4D97-AF65-F5344CB8AC3E}">
        <p14:creationId xmlns:p14="http://schemas.microsoft.com/office/powerpoint/2010/main" val="124196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8"/>
        <p:cNvGrpSpPr/>
        <p:nvPr/>
      </p:nvGrpSpPr>
      <p:grpSpPr>
        <a:xfrm>
          <a:off x="0" y="0"/>
          <a:ext cx="0" cy="0"/>
          <a:chOff x="0" y="0"/>
          <a:chExt cx="0" cy="0"/>
        </a:xfrm>
      </p:grpSpPr>
      <p:sp>
        <p:nvSpPr>
          <p:cNvPr id="29" name="Google Shape;29;p35"/>
          <p:cNvSpPr txBox="1">
            <a:spLocks noGrp="1"/>
          </p:cNvSpPr>
          <p:nvPr>
            <p:ph type="ctrTitle"/>
          </p:nvPr>
        </p:nvSpPr>
        <p:spPr>
          <a:xfrm>
            <a:off x="914400" y="2130426"/>
            <a:ext cx="10363200" cy="1470025"/>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FF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30" name="Google Shape;30;p35"/>
          <p:cNvSpPr txBox="1">
            <a:spLocks noGrp="1"/>
          </p:cNvSpPr>
          <p:nvPr>
            <p:ph type="subTitle" idx="1"/>
          </p:nvPr>
        </p:nvSpPr>
        <p:spPr>
          <a:xfrm>
            <a:off x="1828800" y="3886200"/>
            <a:ext cx="8534400" cy="1752600"/>
          </a:xfrm>
          <a:prstGeom prst="rect">
            <a:avLst/>
          </a:prstGeom>
          <a:noFill/>
          <a:ln>
            <a:noFill/>
          </a:ln>
        </p:spPr>
        <p:txBody>
          <a:bodyPr spcFirstLastPara="1" wrap="square" lIns="50800" tIns="50800" rIns="50800" bIns="50800" anchor="t" anchorCtr="0">
            <a:normAutofit/>
          </a:bodyPr>
          <a:lstStyle>
            <a:lvl1pPr lvl="0" algn="ctr">
              <a:lnSpc>
                <a:spcPct val="90000"/>
              </a:lnSpc>
              <a:spcBef>
                <a:spcPts val="2250"/>
              </a:spcBef>
              <a:spcAft>
                <a:spcPts val="0"/>
              </a:spcAft>
              <a:buClr>
                <a:srgbClr val="9B9B9B"/>
              </a:buClr>
              <a:buSzPts val="2952"/>
              <a:buFont typeface="Arial"/>
              <a:buNone/>
              <a:defRPr>
                <a:solidFill>
                  <a:srgbClr val="9B9B9B"/>
                </a:solidFill>
              </a:defRPr>
            </a:lvl1pPr>
            <a:lvl2pPr lvl="1" algn="ctr">
              <a:lnSpc>
                <a:spcPct val="90000"/>
              </a:lnSpc>
              <a:spcBef>
                <a:spcPts val="2250"/>
              </a:spcBef>
              <a:spcAft>
                <a:spcPts val="0"/>
              </a:spcAft>
              <a:buClr>
                <a:srgbClr val="9B9B9B"/>
              </a:buClr>
              <a:buSzPts val="2952"/>
              <a:buFont typeface="Arial"/>
              <a:buNone/>
              <a:defRPr>
                <a:solidFill>
                  <a:srgbClr val="9B9B9B"/>
                </a:solidFill>
              </a:defRPr>
            </a:lvl2pPr>
            <a:lvl3pPr lvl="2" algn="ctr">
              <a:lnSpc>
                <a:spcPct val="90000"/>
              </a:lnSpc>
              <a:spcBef>
                <a:spcPts val="2250"/>
              </a:spcBef>
              <a:spcAft>
                <a:spcPts val="0"/>
              </a:spcAft>
              <a:buClr>
                <a:srgbClr val="9B9B9B"/>
              </a:buClr>
              <a:buSzPts val="2952"/>
              <a:buFont typeface="Arial"/>
              <a:buNone/>
              <a:defRPr>
                <a:solidFill>
                  <a:srgbClr val="9B9B9B"/>
                </a:solidFill>
              </a:defRPr>
            </a:lvl3pPr>
            <a:lvl4pPr lvl="3" algn="ctr">
              <a:lnSpc>
                <a:spcPct val="90000"/>
              </a:lnSpc>
              <a:spcBef>
                <a:spcPts val="2250"/>
              </a:spcBef>
              <a:spcAft>
                <a:spcPts val="0"/>
              </a:spcAft>
              <a:buClr>
                <a:srgbClr val="9B9B9B"/>
              </a:buClr>
              <a:buSzPts val="2952"/>
              <a:buFont typeface="Arial"/>
              <a:buNone/>
              <a:defRPr>
                <a:solidFill>
                  <a:srgbClr val="9B9B9B"/>
                </a:solidFill>
              </a:defRPr>
            </a:lvl4pPr>
            <a:lvl5pPr lvl="4" algn="ctr">
              <a:lnSpc>
                <a:spcPct val="90000"/>
              </a:lnSpc>
              <a:spcBef>
                <a:spcPts val="2250"/>
              </a:spcBef>
              <a:spcAft>
                <a:spcPts val="0"/>
              </a:spcAft>
              <a:buClr>
                <a:srgbClr val="9B9B9B"/>
              </a:buClr>
              <a:buSzPts val="2952"/>
              <a:buFont typeface="Arial"/>
              <a:buNone/>
              <a:defRPr>
                <a:solidFill>
                  <a:srgbClr val="9B9B9B"/>
                </a:solidFill>
              </a:defRPr>
            </a:lvl5pPr>
            <a:lvl6pPr lvl="5" algn="ctr">
              <a:lnSpc>
                <a:spcPct val="90000"/>
              </a:lnSpc>
              <a:spcBef>
                <a:spcPts val="2250"/>
              </a:spcBef>
              <a:spcAft>
                <a:spcPts val="0"/>
              </a:spcAft>
              <a:buClr>
                <a:srgbClr val="9B9B9B"/>
              </a:buClr>
              <a:buSzPts val="2952"/>
              <a:buFont typeface="Arial"/>
              <a:buNone/>
              <a:defRPr>
                <a:solidFill>
                  <a:srgbClr val="9B9B9B"/>
                </a:solidFill>
              </a:defRPr>
            </a:lvl6pPr>
            <a:lvl7pPr lvl="6" algn="ctr">
              <a:lnSpc>
                <a:spcPct val="90000"/>
              </a:lnSpc>
              <a:spcBef>
                <a:spcPts val="2250"/>
              </a:spcBef>
              <a:spcAft>
                <a:spcPts val="0"/>
              </a:spcAft>
              <a:buClr>
                <a:srgbClr val="9B9B9B"/>
              </a:buClr>
              <a:buSzPts val="2952"/>
              <a:buFont typeface="Arial"/>
              <a:buNone/>
              <a:defRPr>
                <a:solidFill>
                  <a:srgbClr val="9B9B9B"/>
                </a:solidFill>
              </a:defRPr>
            </a:lvl7pPr>
            <a:lvl8pPr lvl="7" algn="ctr">
              <a:lnSpc>
                <a:spcPct val="90000"/>
              </a:lnSpc>
              <a:spcBef>
                <a:spcPts val="2250"/>
              </a:spcBef>
              <a:spcAft>
                <a:spcPts val="0"/>
              </a:spcAft>
              <a:buClr>
                <a:srgbClr val="9B9B9B"/>
              </a:buClr>
              <a:buSzPts val="2952"/>
              <a:buFont typeface="Arial"/>
              <a:buNone/>
              <a:defRPr>
                <a:solidFill>
                  <a:srgbClr val="9B9B9B"/>
                </a:solidFill>
              </a:defRPr>
            </a:lvl8pPr>
            <a:lvl9pPr lvl="8" algn="ctr">
              <a:lnSpc>
                <a:spcPct val="90000"/>
              </a:lnSpc>
              <a:spcBef>
                <a:spcPts val="2250"/>
              </a:spcBef>
              <a:spcAft>
                <a:spcPts val="0"/>
              </a:spcAft>
              <a:buClr>
                <a:srgbClr val="9B9B9B"/>
              </a:buClr>
              <a:buSzPts val="2952"/>
              <a:buFont typeface="Arial"/>
              <a:buNone/>
              <a:defRPr>
                <a:solidFill>
                  <a:srgbClr val="9B9B9B"/>
                </a:solidFill>
              </a:defRPr>
            </a:lvl9pPr>
          </a:lstStyle>
          <a:p>
            <a:endParaRPr/>
          </a:p>
        </p:txBody>
      </p:sp>
    </p:spTree>
    <p:extLst>
      <p:ext uri="{BB962C8B-B14F-4D97-AF65-F5344CB8AC3E}">
        <p14:creationId xmlns:p14="http://schemas.microsoft.com/office/powerpoint/2010/main" val="313270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p:cNvSpPr/>
          <p:nvPr/>
        </p:nvSpPr>
        <p:spPr>
          <a:xfrm>
            <a:off x="6853767" y="6233583"/>
            <a:ext cx="5485408" cy="635001"/>
          </a:xfrm>
          <a:prstGeom prst="rect">
            <a:avLst/>
          </a:prstGeom>
          <a:solidFill>
            <a:srgbClr val="BCBEC0"/>
          </a:solidFill>
          <a:ln w="12700">
            <a:miter lim="400000"/>
          </a:ln>
        </p:spPr>
        <p:txBody>
          <a:bodyPr lIns="25400" tIns="25400" rIns="25400" bIns="25400" anchor="ctr"/>
          <a:lstStyle/>
          <a:p>
            <a:pPr defTabSz="412750">
              <a:defRPr sz="3200">
                <a:solidFill>
                  <a:srgbClr val="FFFFFF"/>
                </a:solidFill>
                <a:latin typeface="Helvetica Neue Medium"/>
                <a:ea typeface="Helvetica Neue Medium"/>
                <a:cs typeface="Helvetica Neue Medium"/>
                <a:sym typeface="Helvetica Neue Medium"/>
              </a:defRPr>
            </a:pPr>
            <a:endParaRPr dirty="0"/>
          </a:p>
        </p:txBody>
      </p:sp>
      <p:sp>
        <p:nvSpPr>
          <p:cNvPr id="3"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rPr dirty="0"/>
              <a:t>Slide Title</a:t>
            </a:r>
          </a:p>
        </p:txBody>
      </p:sp>
      <p:pic>
        <p:nvPicPr>
          <p:cNvPr id="4" name="Image" descr="Image"/>
          <p:cNvPicPr>
            <a:picLocks noChangeAspect="1"/>
          </p:cNvPicPr>
          <p:nvPr/>
        </p:nvPicPr>
        <p:blipFill>
          <a:blip r:embed="rId7"/>
          <a:stretch>
            <a:fillRect/>
          </a:stretch>
        </p:blipFill>
        <p:spPr>
          <a:xfrm>
            <a:off x="-25400" y="6227233"/>
            <a:ext cx="7874000" cy="635001"/>
          </a:xfrm>
          <a:prstGeom prst="rect">
            <a:avLst/>
          </a:prstGeom>
          <a:ln w="12700">
            <a:miter lim="400000"/>
          </a:ln>
        </p:spPr>
      </p:pic>
      <p:pic>
        <p:nvPicPr>
          <p:cNvPr id="5" name="Image" descr="Image"/>
          <p:cNvPicPr>
            <a:picLocks noChangeAspect="1"/>
          </p:cNvPicPr>
          <p:nvPr/>
        </p:nvPicPr>
        <p:blipFill>
          <a:blip r:embed="rId8"/>
          <a:stretch>
            <a:fillRect/>
          </a:stretch>
        </p:blipFill>
        <p:spPr>
          <a:xfrm>
            <a:off x="344102" y="6336188"/>
            <a:ext cx="1767130" cy="429791"/>
          </a:xfrm>
          <a:prstGeom prst="rect">
            <a:avLst/>
          </a:prstGeom>
          <a:ln w="12700">
            <a:miter lim="400000"/>
          </a:ln>
        </p:spPr>
      </p:pic>
      <p:sp>
        <p:nvSpPr>
          <p:cNvPr id="6" name="Slide Number"/>
          <p:cNvSpPr txBox="1">
            <a:spLocks noGrp="1"/>
          </p:cNvSpPr>
          <p:nvPr>
            <p:ph type="sldNum" sz="quarter" idx="2"/>
          </p:nvPr>
        </p:nvSpPr>
        <p:spPr>
          <a:xfrm>
            <a:off x="11681690" y="6396690"/>
            <a:ext cx="269306" cy="271869"/>
          </a:xfrm>
          <a:prstGeom prst="rect">
            <a:avLst/>
          </a:prstGeom>
          <a:ln w="12700">
            <a:miter lim="400000"/>
          </a:ln>
        </p:spPr>
        <p:txBody>
          <a:bodyPr wrap="none" lIns="50800" tIns="50800" rIns="50800" bIns="50800" anchor="b">
            <a:spAutoFit/>
          </a:bodyPr>
          <a:lstStyle>
            <a:lvl1pPr defTabSz="292100">
              <a:defRPr sz="1100">
                <a:solidFill>
                  <a:srgbClr val="FFFFFF"/>
                </a:solidFill>
                <a:latin typeface="Sharp Sans Semibold"/>
                <a:ea typeface="Sharp Sans Semibold"/>
                <a:cs typeface="Sharp Sans Semibold"/>
                <a:sym typeface="Sharp Sans Semibold"/>
              </a:defRPr>
            </a:lvl1pPr>
          </a:lstStyle>
          <a:p>
            <a:fld id="{86CB4B4D-7CA3-9044-876B-883B54F8677D}" type="slidenum">
              <a:t>‹#›</a:t>
            </a:fld>
            <a:endParaRPr dirty="0"/>
          </a:p>
        </p:txBody>
      </p:sp>
      <p:sp>
        <p:nvSpPr>
          <p:cNvPr id="7" name="Line"/>
          <p:cNvSpPr/>
          <p:nvPr/>
        </p:nvSpPr>
        <p:spPr>
          <a:xfrm flipV="1">
            <a:off x="11588221" y="6433608"/>
            <a:ext cx="1" cy="234951"/>
          </a:xfrm>
          <a:prstGeom prst="line">
            <a:avLst/>
          </a:prstGeom>
          <a:ln w="25400">
            <a:solidFill>
              <a:srgbClr val="000000"/>
            </a:solidFill>
            <a:miter lim="400000"/>
          </a:ln>
        </p:spPr>
        <p:txBody>
          <a:bodyPr lIns="25400" tIns="25400" rIns="25400" bIns="25400" anchor="ctr"/>
          <a:lstStyle/>
          <a:p>
            <a:endParaRPr dirty="0"/>
          </a:p>
        </p:txBody>
      </p:sp>
      <p:sp>
        <p:nvSpPr>
          <p:cNvPr id="8"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Tree>
    <p:extLst>
      <p:ext uri="{BB962C8B-B14F-4D97-AF65-F5344CB8AC3E}">
        <p14:creationId xmlns:p14="http://schemas.microsoft.com/office/powerpoint/2010/main" val="65541387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Lst>
  <p:transition spd="med"/>
  <p:txStyles>
    <p:titleStyle>
      <a:lvl1pPr marL="0" marR="0" indent="0" algn="l" defTabSz="1219169" latinLnBrk="0">
        <a:lnSpc>
          <a:spcPct val="80000"/>
        </a:lnSpc>
        <a:spcBef>
          <a:spcPts val="0"/>
        </a:spcBef>
        <a:spcAft>
          <a:spcPts val="0"/>
        </a:spcAft>
        <a:buClrTx/>
        <a:buSzTx/>
        <a:buFontTx/>
        <a:buNone/>
        <a:tabLst/>
        <a:defRPr sz="4300" b="1" i="0" u="none" strike="noStrike" cap="none" spc="-85" baseline="0">
          <a:solidFill>
            <a:srgbClr val="FF0000"/>
          </a:solidFill>
          <a:uFillTx/>
          <a:latin typeface="Sharp Sans"/>
          <a:ea typeface="Sharp Sans"/>
          <a:cs typeface="Sharp Sans"/>
          <a:sym typeface="Sharp Sans"/>
        </a:defRPr>
      </a:lvl1pPr>
      <a:lvl2pPr marL="0" marR="0" indent="228600" algn="l" defTabSz="1219169" latinLnBrk="0">
        <a:lnSpc>
          <a:spcPct val="80000"/>
        </a:lnSpc>
        <a:spcBef>
          <a:spcPts val="0"/>
        </a:spcBef>
        <a:spcAft>
          <a:spcPts val="0"/>
        </a:spcAft>
        <a:buClrTx/>
        <a:buSzTx/>
        <a:buFontTx/>
        <a:buNone/>
        <a:tabLst/>
        <a:defRPr sz="4300" b="1" i="0" u="none" strike="noStrike" cap="none" spc="-85" baseline="0">
          <a:solidFill>
            <a:srgbClr val="000000"/>
          </a:solidFill>
          <a:uFillTx/>
          <a:latin typeface="Sharp Sans"/>
          <a:ea typeface="Sharp Sans"/>
          <a:cs typeface="Sharp Sans"/>
          <a:sym typeface="Sharp Sans"/>
        </a:defRPr>
      </a:lvl2pPr>
      <a:lvl3pPr marL="0" marR="0" indent="457200" algn="l" defTabSz="1219169" latinLnBrk="0">
        <a:lnSpc>
          <a:spcPct val="80000"/>
        </a:lnSpc>
        <a:spcBef>
          <a:spcPts val="0"/>
        </a:spcBef>
        <a:spcAft>
          <a:spcPts val="0"/>
        </a:spcAft>
        <a:buClrTx/>
        <a:buSzTx/>
        <a:buFontTx/>
        <a:buNone/>
        <a:tabLst/>
        <a:defRPr sz="4300" b="1" i="0" u="none" strike="noStrike" cap="none" spc="-85" baseline="0">
          <a:solidFill>
            <a:srgbClr val="000000"/>
          </a:solidFill>
          <a:uFillTx/>
          <a:latin typeface="Sharp Sans"/>
          <a:ea typeface="Sharp Sans"/>
          <a:cs typeface="Sharp Sans"/>
          <a:sym typeface="Sharp Sans"/>
        </a:defRPr>
      </a:lvl3pPr>
      <a:lvl4pPr marL="0" marR="0" indent="685800" algn="l" defTabSz="1219169" latinLnBrk="0">
        <a:lnSpc>
          <a:spcPct val="80000"/>
        </a:lnSpc>
        <a:spcBef>
          <a:spcPts val="0"/>
        </a:spcBef>
        <a:spcAft>
          <a:spcPts val="0"/>
        </a:spcAft>
        <a:buClrTx/>
        <a:buSzTx/>
        <a:buFontTx/>
        <a:buNone/>
        <a:tabLst/>
        <a:defRPr sz="4300" b="1" i="0" u="none" strike="noStrike" cap="none" spc="-85" baseline="0">
          <a:solidFill>
            <a:srgbClr val="000000"/>
          </a:solidFill>
          <a:uFillTx/>
          <a:latin typeface="Sharp Sans"/>
          <a:ea typeface="Sharp Sans"/>
          <a:cs typeface="Sharp Sans"/>
          <a:sym typeface="Sharp Sans"/>
        </a:defRPr>
      </a:lvl4pPr>
      <a:lvl5pPr marL="0" marR="0" indent="914400" algn="l" defTabSz="1219169" latinLnBrk="0">
        <a:lnSpc>
          <a:spcPct val="80000"/>
        </a:lnSpc>
        <a:spcBef>
          <a:spcPts val="0"/>
        </a:spcBef>
        <a:spcAft>
          <a:spcPts val="0"/>
        </a:spcAft>
        <a:buClrTx/>
        <a:buSzTx/>
        <a:buFontTx/>
        <a:buNone/>
        <a:tabLst/>
        <a:defRPr sz="4300" b="1" i="0" u="none" strike="noStrike" cap="none" spc="-85" baseline="0">
          <a:solidFill>
            <a:srgbClr val="000000"/>
          </a:solidFill>
          <a:uFillTx/>
          <a:latin typeface="Sharp Sans"/>
          <a:ea typeface="Sharp Sans"/>
          <a:cs typeface="Sharp Sans"/>
          <a:sym typeface="Sharp Sans"/>
        </a:defRPr>
      </a:lvl5pPr>
      <a:lvl6pPr marL="0" marR="0" indent="1143000" algn="l" defTabSz="1219169" latinLnBrk="0">
        <a:lnSpc>
          <a:spcPct val="80000"/>
        </a:lnSpc>
        <a:spcBef>
          <a:spcPts val="0"/>
        </a:spcBef>
        <a:spcAft>
          <a:spcPts val="0"/>
        </a:spcAft>
        <a:buClrTx/>
        <a:buSzTx/>
        <a:buFontTx/>
        <a:buNone/>
        <a:tabLst/>
        <a:defRPr sz="4300" b="1" i="0" u="none" strike="noStrike" cap="none" spc="-85" baseline="0">
          <a:solidFill>
            <a:srgbClr val="000000"/>
          </a:solidFill>
          <a:uFillTx/>
          <a:latin typeface="Sharp Sans"/>
          <a:ea typeface="Sharp Sans"/>
          <a:cs typeface="Sharp Sans"/>
          <a:sym typeface="Sharp Sans"/>
        </a:defRPr>
      </a:lvl6pPr>
      <a:lvl7pPr marL="0" marR="0" indent="1371600" algn="l" defTabSz="1219169" latinLnBrk="0">
        <a:lnSpc>
          <a:spcPct val="80000"/>
        </a:lnSpc>
        <a:spcBef>
          <a:spcPts val="0"/>
        </a:spcBef>
        <a:spcAft>
          <a:spcPts val="0"/>
        </a:spcAft>
        <a:buClrTx/>
        <a:buSzTx/>
        <a:buFontTx/>
        <a:buNone/>
        <a:tabLst/>
        <a:defRPr sz="4300" b="1" i="0" u="none" strike="noStrike" cap="none" spc="-85" baseline="0">
          <a:solidFill>
            <a:srgbClr val="000000"/>
          </a:solidFill>
          <a:uFillTx/>
          <a:latin typeface="Sharp Sans"/>
          <a:ea typeface="Sharp Sans"/>
          <a:cs typeface="Sharp Sans"/>
          <a:sym typeface="Sharp Sans"/>
        </a:defRPr>
      </a:lvl7pPr>
      <a:lvl8pPr marL="0" marR="0" indent="1600200" algn="l" defTabSz="1219169" latinLnBrk="0">
        <a:lnSpc>
          <a:spcPct val="80000"/>
        </a:lnSpc>
        <a:spcBef>
          <a:spcPts val="0"/>
        </a:spcBef>
        <a:spcAft>
          <a:spcPts val="0"/>
        </a:spcAft>
        <a:buClrTx/>
        <a:buSzTx/>
        <a:buFontTx/>
        <a:buNone/>
        <a:tabLst/>
        <a:defRPr sz="4300" b="1" i="0" u="none" strike="noStrike" cap="none" spc="-85" baseline="0">
          <a:solidFill>
            <a:srgbClr val="000000"/>
          </a:solidFill>
          <a:uFillTx/>
          <a:latin typeface="Sharp Sans"/>
          <a:ea typeface="Sharp Sans"/>
          <a:cs typeface="Sharp Sans"/>
          <a:sym typeface="Sharp Sans"/>
        </a:defRPr>
      </a:lvl8pPr>
      <a:lvl9pPr marL="0" marR="0" indent="1828800" algn="l" defTabSz="1219169" latinLnBrk="0">
        <a:lnSpc>
          <a:spcPct val="80000"/>
        </a:lnSpc>
        <a:spcBef>
          <a:spcPts val="0"/>
        </a:spcBef>
        <a:spcAft>
          <a:spcPts val="0"/>
        </a:spcAft>
        <a:buClrTx/>
        <a:buSzTx/>
        <a:buFontTx/>
        <a:buNone/>
        <a:tabLst/>
        <a:defRPr sz="4300" b="1" i="0" u="none" strike="noStrike" cap="none" spc="-85" baseline="0">
          <a:solidFill>
            <a:srgbClr val="000000"/>
          </a:solidFill>
          <a:uFillTx/>
          <a:latin typeface="Sharp Sans"/>
          <a:ea typeface="Sharp Sans"/>
          <a:cs typeface="Sharp Sans"/>
          <a:sym typeface="Sharp Sans"/>
        </a:defRPr>
      </a:lvl9pPr>
    </p:titleStyle>
    <p:bodyStyle>
      <a:lvl1pPr marL="3048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1pPr>
      <a:lvl2pPr marL="6096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2pPr>
      <a:lvl3pPr marL="9144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3pPr>
      <a:lvl4pPr marL="12192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4pPr>
      <a:lvl5pPr marL="15240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5pPr>
      <a:lvl6pPr marL="18288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6pPr>
      <a:lvl7pPr marL="21336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7pPr>
      <a:lvl8pPr marL="24384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8pPr>
      <a:lvl9pPr marL="27432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9pPr>
    </p:bodyStyle>
    <p:otherStyle>
      <a:lvl1pPr marL="0" marR="0" indent="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1pPr>
      <a:lvl2pPr marL="0" marR="0" indent="22860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2pPr>
      <a:lvl3pPr marL="0" marR="0" indent="45720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3pPr>
      <a:lvl4pPr marL="0" marR="0" indent="68580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4pPr>
      <a:lvl5pPr marL="0" marR="0" indent="91440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5pPr>
      <a:lvl6pPr marL="0" marR="0" indent="114300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6pPr>
      <a:lvl7pPr marL="0" marR="0" indent="137160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7pPr>
      <a:lvl8pPr marL="0" marR="0" indent="160020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8pPr>
      <a:lvl9pPr marL="0" marR="0" indent="1828800" algn="ctr" defTabSz="29210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Sharp Sans Semibold"/>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31"/>
          <p:cNvSpPr/>
          <p:nvPr/>
        </p:nvSpPr>
        <p:spPr>
          <a:xfrm>
            <a:off x="6853767" y="6233583"/>
            <a:ext cx="5485408" cy="635001"/>
          </a:xfrm>
          <a:prstGeom prst="rect">
            <a:avLst/>
          </a:prstGeom>
          <a:solidFill>
            <a:srgbClr val="BCBEC0"/>
          </a:solidFill>
          <a:ln>
            <a:noFill/>
          </a:ln>
        </p:spPr>
        <p:txBody>
          <a:bodyPr spcFirstLastPara="1" wrap="square" lIns="25400" tIns="25400" rIns="25400" bIns="25400" anchor="ctr" anchorCtr="0">
            <a:noAutofit/>
          </a:bodyPr>
          <a:lstStyle/>
          <a:p>
            <a:pPr marL="0" marR="0" lvl="0" indent="0" algn="l" rtl="0">
              <a:spcBef>
                <a:spcPts val="0"/>
              </a:spcBef>
              <a:spcAft>
                <a:spcPts val="0"/>
              </a:spcAft>
              <a:buNone/>
            </a:pPr>
            <a:endParaRPr sz="1800" b="0" i="0" u="none" strike="noStrike" cap="none">
              <a:solidFill>
                <a:schemeClr val="dk1"/>
              </a:solidFill>
              <a:latin typeface="Helvetica Neue"/>
              <a:ea typeface="Helvetica Neue"/>
              <a:cs typeface="Helvetica Neue"/>
              <a:sym typeface="Helvetica Neue"/>
            </a:endParaRPr>
          </a:p>
        </p:txBody>
      </p:sp>
      <p:sp>
        <p:nvSpPr>
          <p:cNvPr id="11" name="Google Shape;11;p31"/>
          <p:cNvSpPr txBox="1">
            <a:spLocks noGrp="1"/>
          </p:cNvSpPr>
          <p:nvPr>
            <p:ph type="title"/>
          </p:nvPr>
        </p:nvSpPr>
        <p:spPr>
          <a:xfrm>
            <a:off x="603250" y="539750"/>
            <a:ext cx="10985500" cy="716582"/>
          </a:xfrm>
          <a:prstGeom prst="rect">
            <a:avLst/>
          </a:prstGeom>
          <a:noFill/>
          <a:ln>
            <a:noFill/>
          </a:ln>
        </p:spPr>
        <p:txBody>
          <a:bodyPr spcFirstLastPara="1" wrap="square" lIns="50800" tIns="50800" rIns="50800" bIns="50800" anchor="t" anchorCtr="0">
            <a:normAutofit/>
          </a:bodyPr>
          <a:lstStyle>
            <a:lvl1pPr marR="0" lvl="0" algn="l" rtl="0">
              <a:lnSpc>
                <a:spcPct val="80000"/>
              </a:lnSpc>
              <a:spcBef>
                <a:spcPts val="0"/>
              </a:spcBef>
              <a:spcAft>
                <a:spcPts val="0"/>
              </a:spcAft>
              <a:buClr>
                <a:srgbClr val="FF0000"/>
              </a:buClr>
              <a:buSzPts val="4300"/>
              <a:buFont typeface="Arial"/>
              <a:buNone/>
              <a:defRPr sz="4300" b="1" i="0" u="none" strike="noStrike" cap="none">
                <a:solidFill>
                  <a:srgbClr val="FF0000"/>
                </a:solidFill>
                <a:latin typeface="Arial"/>
                <a:ea typeface="Arial"/>
                <a:cs typeface="Arial"/>
                <a:sym typeface="Arial"/>
              </a:defRPr>
            </a:lvl1pPr>
            <a:lvl2pPr marR="0" lvl="1" algn="l" rtl="0">
              <a:lnSpc>
                <a:spcPct val="80000"/>
              </a:lnSpc>
              <a:spcBef>
                <a:spcPts val="0"/>
              </a:spcBef>
              <a:spcAft>
                <a:spcPts val="0"/>
              </a:spcAft>
              <a:buClr>
                <a:srgbClr val="000000"/>
              </a:buClr>
              <a:buSzPts val="4300"/>
              <a:buFont typeface="Arial"/>
              <a:buNone/>
              <a:defRPr sz="4300" b="1" i="0" u="none" strike="noStrike" cap="none">
                <a:solidFill>
                  <a:srgbClr val="000000"/>
                </a:solidFill>
                <a:latin typeface="Arial"/>
                <a:ea typeface="Arial"/>
                <a:cs typeface="Arial"/>
                <a:sym typeface="Arial"/>
              </a:defRPr>
            </a:lvl2pPr>
            <a:lvl3pPr marR="0" lvl="2" algn="l" rtl="0">
              <a:lnSpc>
                <a:spcPct val="80000"/>
              </a:lnSpc>
              <a:spcBef>
                <a:spcPts val="0"/>
              </a:spcBef>
              <a:spcAft>
                <a:spcPts val="0"/>
              </a:spcAft>
              <a:buClr>
                <a:srgbClr val="000000"/>
              </a:buClr>
              <a:buSzPts val="4300"/>
              <a:buFont typeface="Arial"/>
              <a:buNone/>
              <a:defRPr sz="4300" b="1" i="0" u="none" strike="noStrike" cap="none">
                <a:solidFill>
                  <a:srgbClr val="000000"/>
                </a:solidFill>
                <a:latin typeface="Arial"/>
                <a:ea typeface="Arial"/>
                <a:cs typeface="Arial"/>
                <a:sym typeface="Arial"/>
              </a:defRPr>
            </a:lvl3pPr>
            <a:lvl4pPr marR="0" lvl="3" algn="l" rtl="0">
              <a:lnSpc>
                <a:spcPct val="80000"/>
              </a:lnSpc>
              <a:spcBef>
                <a:spcPts val="0"/>
              </a:spcBef>
              <a:spcAft>
                <a:spcPts val="0"/>
              </a:spcAft>
              <a:buClr>
                <a:srgbClr val="000000"/>
              </a:buClr>
              <a:buSzPts val="4300"/>
              <a:buFont typeface="Arial"/>
              <a:buNone/>
              <a:defRPr sz="4300" b="1" i="0" u="none" strike="noStrike" cap="none">
                <a:solidFill>
                  <a:srgbClr val="000000"/>
                </a:solidFill>
                <a:latin typeface="Arial"/>
                <a:ea typeface="Arial"/>
                <a:cs typeface="Arial"/>
                <a:sym typeface="Arial"/>
              </a:defRPr>
            </a:lvl4pPr>
            <a:lvl5pPr marR="0" lvl="4" algn="l" rtl="0">
              <a:lnSpc>
                <a:spcPct val="80000"/>
              </a:lnSpc>
              <a:spcBef>
                <a:spcPts val="0"/>
              </a:spcBef>
              <a:spcAft>
                <a:spcPts val="0"/>
              </a:spcAft>
              <a:buClr>
                <a:srgbClr val="000000"/>
              </a:buClr>
              <a:buSzPts val="4300"/>
              <a:buFont typeface="Arial"/>
              <a:buNone/>
              <a:defRPr sz="4300" b="1" i="0" u="none" strike="noStrike" cap="none">
                <a:solidFill>
                  <a:srgbClr val="000000"/>
                </a:solidFill>
                <a:latin typeface="Arial"/>
                <a:ea typeface="Arial"/>
                <a:cs typeface="Arial"/>
                <a:sym typeface="Arial"/>
              </a:defRPr>
            </a:lvl5pPr>
            <a:lvl6pPr marR="0" lvl="5" algn="l" rtl="0">
              <a:lnSpc>
                <a:spcPct val="80000"/>
              </a:lnSpc>
              <a:spcBef>
                <a:spcPts val="0"/>
              </a:spcBef>
              <a:spcAft>
                <a:spcPts val="0"/>
              </a:spcAft>
              <a:buClr>
                <a:srgbClr val="000000"/>
              </a:buClr>
              <a:buSzPts val="4300"/>
              <a:buFont typeface="Arial"/>
              <a:buNone/>
              <a:defRPr sz="4300" b="1" i="0" u="none" strike="noStrike" cap="none">
                <a:solidFill>
                  <a:srgbClr val="000000"/>
                </a:solidFill>
                <a:latin typeface="Arial"/>
                <a:ea typeface="Arial"/>
                <a:cs typeface="Arial"/>
                <a:sym typeface="Arial"/>
              </a:defRPr>
            </a:lvl6pPr>
            <a:lvl7pPr marR="0" lvl="6" algn="l" rtl="0">
              <a:lnSpc>
                <a:spcPct val="80000"/>
              </a:lnSpc>
              <a:spcBef>
                <a:spcPts val="0"/>
              </a:spcBef>
              <a:spcAft>
                <a:spcPts val="0"/>
              </a:spcAft>
              <a:buClr>
                <a:srgbClr val="000000"/>
              </a:buClr>
              <a:buSzPts val="4300"/>
              <a:buFont typeface="Arial"/>
              <a:buNone/>
              <a:defRPr sz="4300" b="1" i="0" u="none" strike="noStrike" cap="none">
                <a:solidFill>
                  <a:srgbClr val="000000"/>
                </a:solidFill>
                <a:latin typeface="Arial"/>
                <a:ea typeface="Arial"/>
                <a:cs typeface="Arial"/>
                <a:sym typeface="Arial"/>
              </a:defRPr>
            </a:lvl7pPr>
            <a:lvl8pPr marR="0" lvl="7" algn="l" rtl="0">
              <a:lnSpc>
                <a:spcPct val="80000"/>
              </a:lnSpc>
              <a:spcBef>
                <a:spcPts val="0"/>
              </a:spcBef>
              <a:spcAft>
                <a:spcPts val="0"/>
              </a:spcAft>
              <a:buClr>
                <a:srgbClr val="000000"/>
              </a:buClr>
              <a:buSzPts val="4300"/>
              <a:buFont typeface="Arial"/>
              <a:buNone/>
              <a:defRPr sz="4300" b="1" i="0" u="none" strike="noStrike" cap="none">
                <a:solidFill>
                  <a:srgbClr val="000000"/>
                </a:solidFill>
                <a:latin typeface="Arial"/>
                <a:ea typeface="Arial"/>
                <a:cs typeface="Arial"/>
                <a:sym typeface="Arial"/>
              </a:defRPr>
            </a:lvl8pPr>
            <a:lvl9pPr marR="0" lvl="8" algn="l" rtl="0">
              <a:lnSpc>
                <a:spcPct val="80000"/>
              </a:lnSpc>
              <a:spcBef>
                <a:spcPts val="0"/>
              </a:spcBef>
              <a:spcAft>
                <a:spcPts val="0"/>
              </a:spcAft>
              <a:buClr>
                <a:srgbClr val="000000"/>
              </a:buClr>
              <a:buSzPts val="4300"/>
              <a:buFont typeface="Arial"/>
              <a:buNone/>
              <a:defRPr sz="4300" b="1" i="0" u="none" strike="noStrike" cap="none">
                <a:solidFill>
                  <a:srgbClr val="000000"/>
                </a:solidFill>
                <a:latin typeface="Arial"/>
                <a:ea typeface="Arial"/>
                <a:cs typeface="Arial"/>
                <a:sym typeface="Arial"/>
              </a:defRPr>
            </a:lvl9pPr>
          </a:lstStyle>
          <a:p>
            <a:endParaRPr/>
          </a:p>
        </p:txBody>
      </p:sp>
      <p:pic>
        <p:nvPicPr>
          <p:cNvPr id="12" name="Google Shape;12;p31" descr="Image"/>
          <p:cNvPicPr preferRelativeResize="0"/>
          <p:nvPr/>
        </p:nvPicPr>
        <p:blipFill rotWithShape="1">
          <a:blip r:embed="rId7">
            <a:alphaModFix/>
          </a:blip>
          <a:srcRect/>
          <a:stretch/>
        </p:blipFill>
        <p:spPr>
          <a:xfrm>
            <a:off x="-25400" y="6227233"/>
            <a:ext cx="7874000" cy="635001"/>
          </a:xfrm>
          <a:prstGeom prst="rect">
            <a:avLst/>
          </a:prstGeom>
          <a:noFill/>
          <a:ln>
            <a:noFill/>
          </a:ln>
        </p:spPr>
      </p:pic>
      <p:pic>
        <p:nvPicPr>
          <p:cNvPr id="13" name="Google Shape;13;p31" descr="Image"/>
          <p:cNvPicPr preferRelativeResize="0"/>
          <p:nvPr/>
        </p:nvPicPr>
        <p:blipFill rotWithShape="1">
          <a:blip r:embed="rId8">
            <a:alphaModFix/>
          </a:blip>
          <a:srcRect/>
          <a:stretch/>
        </p:blipFill>
        <p:spPr>
          <a:xfrm>
            <a:off x="344102" y="6336188"/>
            <a:ext cx="1767130" cy="429791"/>
          </a:xfrm>
          <a:prstGeom prst="rect">
            <a:avLst/>
          </a:prstGeom>
          <a:noFill/>
          <a:ln>
            <a:noFill/>
          </a:ln>
        </p:spPr>
      </p:pic>
      <p:sp>
        <p:nvSpPr>
          <p:cNvPr id="14" name="Google Shape;14;p31"/>
          <p:cNvSpPr txBox="1">
            <a:spLocks noGrp="1"/>
          </p:cNvSpPr>
          <p:nvPr>
            <p:ph type="sldNum" idx="12"/>
          </p:nvPr>
        </p:nvSpPr>
        <p:spPr>
          <a:xfrm>
            <a:off x="11681690" y="6396690"/>
            <a:ext cx="269306" cy="271869"/>
          </a:xfrm>
          <a:prstGeom prst="rect">
            <a:avLst/>
          </a:prstGeom>
          <a:noFill/>
          <a:ln>
            <a:noFill/>
          </a:ln>
        </p:spPr>
        <p:txBody>
          <a:bodyPr spcFirstLastPara="1" wrap="square" lIns="50800" tIns="50800" rIns="50800" bIns="50800" anchor="b" anchorCtr="0">
            <a:spAutoFit/>
          </a:bodyPr>
          <a:lstStyle>
            <a:lvl1pPr marL="0" marR="0" lvl="0" indent="0" algn="l" rtl="0">
              <a:spcBef>
                <a:spcPts val="0"/>
              </a:spcBef>
              <a:buNone/>
              <a:defRPr sz="1100" b="0" i="0" u="none" strike="noStrike" cap="none">
                <a:solidFill>
                  <a:srgbClr val="FFFFFF"/>
                </a:solidFill>
                <a:latin typeface="Arial"/>
                <a:ea typeface="Arial"/>
                <a:cs typeface="Arial"/>
                <a:sym typeface="Arial"/>
              </a:defRPr>
            </a:lvl1pPr>
            <a:lvl2pPr marL="0" marR="0" lvl="1" indent="0" algn="l" rtl="0">
              <a:spcBef>
                <a:spcPts val="0"/>
              </a:spcBef>
              <a:buNone/>
              <a:defRPr sz="1100" b="0" i="0" u="none" strike="noStrike" cap="none">
                <a:solidFill>
                  <a:srgbClr val="FFFFFF"/>
                </a:solidFill>
                <a:latin typeface="Arial"/>
                <a:ea typeface="Arial"/>
                <a:cs typeface="Arial"/>
                <a:sym typeface="Arial"/>
              </a:defRPr>
            </a:lvl2pPr>
            <a:lvl3pPr marL="0" marR="0" lvl="2" indent="0" algn="l" rtl="0">
              <a:spcBef>
                <a:spcPts val="0"/>
              </a:spcBef>
              <a:buNone/>
              <a:defRPr sz="1100" b="0" i="0" u="none" strike="noStrike" cap="none">
                <a:solidFill>
                  <a:srgbClr val="FFFFFF"/>
                </a:solidFill>
                <a:latin typeface="Arial"/>
                <a:ea typeface="Arial"/>
                <a:cs typeface="Arial"/>
                <a:sym typeface="Arial"/>
              </a:defRPr>
            </a:lvl3pPr>
            <a:lvl4pPr marL="0" marR="0" lvl="3" indent="0" algn="l" rtl="0">
              <a:spcBef>
                <a:spcPts val="0"/>
              </a:spcBef>
              <a:buNone/>
              <a:defRPr sz="1100" b="0" i="0" u="none" strike="noStrike" cap="none">
                <a:solidFill>
                  <a:srgbClr val="FFFFFF"/>
                </a:solidFill>
                <a:latin typeface="Arial"/>
                <a:ea typeface="Arial"/>
                <a:cs typeface="Arial"/>
                <a:sym typeface="Arial"/>
              </a:defRPr>
            </a:lvl4pPr>
            <a:lvl5pPr marL="0" marR="0" lvl="4" indent="0" algn="l" rtl="0">
              <a:spcBef>
                <a:spcPts val="0"/>
              </a:spcBef>
              <a:buNone/>
              <a:defRPr sz="1100" b="0" i="0" u="none" strike="noStrike" cap="none">
                <a:solidFill>
                  <a:srgbClr val="FFFFFF"/>
                </a:solidFill>
                <a:latin typeface="Arial"/>
                <a:ea typeface="Arial"/>
                <a:cs typeface="Arial"/>
                <a:sym typeface="Arial"/>
              </a:defRPr>
            </a:lvl5pPr>
            <a:lvl6pPr marL="0" marR="0" lvl="5" indent="0" algn="l" rtl="0">
              <a:spcBef>
                <a:spcPts val="0"/>
              </a:spcBef>
              <a:buNone/>
              <a:defRPr sz="1100" b="0" i="0" u="none" strike="noStrike" cap="none">
                <a:solidFill>
                  <a:srgbClr val="FFFFFF"/>
                </a:solidFill>
                <a:latin typeface="Arial"/>
                <a:ea typeface="Arial"/>
                <a:cs typeface="Arial"/>
                <a:sym typeface="Arial"/>
              </a:defRPr>
            </a:lvl6pPr>
            <a:lvl7pPr marL="0" marR="0" lvl="6" indent="0" algn="l" rtl="0">
              <a:spcBef>
                <a:spcPts val="0"/>
              </a:spcBef>
              <a:buNone/>
              <a:defRPr sz="1100" b="0" i="0" u="none" strike="noStrike" cap="none">
                <a:solidFill>
                  <a:srgbClr val="FFFFFF"/>
                </a:solidFill>
                <a:latin typeface="Arial"/>
                <a:ea typeface="Arial"/>
                <a:cs typeface="Arial"/>
                <a:sym typeface="Arial"/>
              </a:defRPr>
            </a:lvl7pPr>
            <a:lvl8pPr marL="0" marR="0" lvl="7" indent="0" algn="l" rtl="0">
              <a:spcBef>
                <a:spcPts val="0"/>
              </a:spcBef>
              <a:buNone/>
              <a:defRPr sz="1100" b="0" i="0" u="none" strike="noStrike" cap="none">
                <a:solidFill>
                  <a:srgbClr val="FFFFFF"/>
                </a:solidFill>
                <a:latin typeface="Arial"/>
                <a:ea typeface="Arial"/>
                <a:cs typeface="Arial"/>
                <a:sym typeface="Arial"/>
              </a:defRPr>
            </a:lvl8pPr>
            <a:lvl9pPr marL="0" marR="0" lvl="8" indent="0" algn="l" rtl="0">
              <a:spcBef>
                <a:spcPts val="0"/>
              </a:spcBef>
              <a:buNone/>
              <a:defRPr sz="11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cxnSp>
        <p:nvCxnSpPr>
          <p:cNvPr id="15" name="Google Shape;15;p31"/>
          <p:cNvCxnSpPr/>
          <p:nvPr/>
        </p:nvCxnSpPr>
        <p:spPr>
          <a:xfrm rot="10800000" flipH="1">
            <a:off x="11588221" y="6433608"/>
            <a:ext cx="1" cy="234951"/>
          </a:xfrm>
          <a:prstGeom prst="straightConnector1">
            <a:avLst/>
          </a:prstGeom>
          <a:noFill/>
          <a:ln w="25400" cap="flat" cmpd="sng">
            <a:solidFill>
              <a:srgbClr val="000000"/>
            </a:solidFill>
            <a:prstDash val="solid"/>
            <a:miter lim="400000"/>
            <a:headEnd type="none" w="sm" len="sm"/>
            <a:tailEnd type="none" w="sm" len="sm"/>
          </a:ln>
        </p:spPr>
      </p:cxnSp>
      <p:sp>
        <p:nvSpPr>
          <p:cNvPr id="16" name="Google Shape;16;p31"/>
          <p:cNvSpPr txBox="1">
            <a:spLocks noGrp="1"/>
          </p:cNvSpPr>
          <p:nvPr>
            <p:ph type="body" idx="1"/>
          </p:nvPr>
        </p:nvSpPr>
        <p:spPr>
          <a:xfrm>
            <a:off x="603250" y="2124252"/>
            <a:ext cx="10985500" cy="4128006"/>
          </a:xfrm>
          <a:prstGeom prst="rect">
            <a:avLst/>
          </a:prstGeom>
          <a:noFill/>
          <a:ln>
            <a:noFill/>
          </a:ln>
        </p:spPr>
        <p:txBody>
          <a:bodyPr spcFirstLastPara="1" wrap="square" lIns="50800" tIns="50800" rIns="50800" bIns="50800" anchor="t" anchorCtr="0">
            <a:normAutofit/>
          </a:bodyPr>
          <a:lstStyle>
            <a:lvl1pPr marL="457200" marR="0" lvl="0" indent="-416052"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1pPr>
            <a:lvl2pPr marL="914400" marR="0" lvl="1" indent="-416052"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2pPr>
            <a:lvl3pPr marL="1371600" marR="0" lvl="2" indent="-416052"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3pPr>
            <a:lvl4pPr marL="1828800" marR="0" lvl="3" indent="-416052"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4pPr>
            <a:lvl5pPr marL="2286000" marR="0" lvl="4" indent="-416051"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5pPr>
            <a:lvl6pPr marL="2743200" marR="0" lvl="5" indent="-416051"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6pPr>
            <a:lvl7pPr marL="3200400" marR="0" lvl="6" indent="-416051"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7pPr>
            <a:lvl8pPr marL="3657600" marR="0" lvl="7" indent="-416051"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8pPr>
            <a:lvl9pPr marL="4114800" marR="0" lvl="8" indent="-416052" algn="l" rtl="0">
              <a:lnSpc>
                <a:spcPct val="90000"/>
              </a:lnSpc>
              <a:spcBef>
                <a:spcPts val="2250"/>
              </a:spcBef>
              <a:spcAft>
                <a:spcPts val="0"/>
              </a:spcAft>
              <a:buClr>
                <a:srgbClr val="000000"/>
              </a:buClr>
              <a:buSzPts val="2952"/>
              <a:buFont typeface="Arial"/>
              <a:buChar char="•"/>
              <a:defRPr sz="2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082400033"/>
      </p:ext>
    </p:extLst>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google.pt/url?sa=i&amp;rct=j&amp;q=&amp;esrc=s&amp;source=images&amp;cd=&amp;cad=rja&amp;uact=8&amp;ved=0ahUKEwjioKXsl-DOAhVHtxoKHZrPDSYQjRwIBw&amp;url=http%3A%2F%2Fwww.escolapsicologia.com%2Fcomo-parar-com-o-seu-comportamento-autodestrutivo%2F&amp;bvm=bv.131286987,d.d2s&amp;psig=AFQjCNELeu5Q4DZexHHDSMvCpOd3l-eb2Q&amp;ust=1472338838301140"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mailto:astandring@iseg.ulisboa.pt" TargetMode="External"/><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https://www.youtube.com/watch?v=22coAwMD9M0"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2.jpeg"/><Relationship Id="rId4" Type="http://schemas.openxmlformats.org/officeDocument/2006/relationships/hyperlink" Target="https://www.google.pt/url?sa=i&amp;rct=j&amp;q=&amp;esrc=s&amp;source=images&amp;cd=&amp;cad=rja&amp;uact=8&amp;ved=0ahUKEwiz24mImODOAhUCPxoKHcNaAR0QjRwIBw&amp;url=https%3A%2F%2Fsites.google.com%2Fsite%2Fwelsonlemos2%2Fpara-funcionarios&amp;bvm=bv.131286987,d.d2s&amp;psig=AFQjCNELeu5Q4DZexHHDSMvCpOd3l-eb2Q&amp;ust=1472338838301140"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30F38476-F061-4AF8-A866-8752480DA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31" y="0"/>
            <a:ext cx="12192000" cy="6858000"/>
          </a:xfrm>
          <a:prstGeom prst="rect">
            <a:avLst/>
          </a:prstGeom>
        </p:spPr>
      </p:pic>
      <p:pic>
        <p:nvPicPr>
          <p:cNvPr id="9" name="Imagem 8">
            <a:extLst>
              <a:ext uri="{FF2B5EF4-FFF2-40B4-BE49-F238E27FC236}">
                <a16:creationId xmlns:a16="http://schemas.microsoft.com/office/drawing/2014/main" id="{69A6EA82-B8F8-4FF9-9D04-1B78FFC973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1758" y="221511"/>
            <a:ext cx="889804" cy="744584"/>
          </a:xfrm>
          <a:prstGeom prst="rect">
            <a:avLst/>
          </a:prstGeom>
        </p:spPr>
      </p:pic>
      <p:sp>
        <p:nvSpPr>
          <p:cNvPr id="14" name="Title 1">
            <a:extLst>
              <a:ext uri="{FF2B5EF4-FFF2-40B4-BE49-F238E27FC236}">
                <a16:creationId xmlns:a16="http://schemas.microsoft.com/office/drawing/2014/main" id="{380E966F-40A5-47DC-9DF4-2D0289A58EE9}"/>
              </a:ext>
            </a:extLst>
          </p:cNvPr>
          <p:cNvSpPr txBox="1">
            <a:spLocks/>
          </p:cNvSpPr>
          <p:nvPr/>
        </p:nvSpPr>
        <p:spPr>
          <a:xfrm>
            <a:off x="238070" y="3208805"/>
            <a:ext cx="10985502" cy="2556510"/>
          </a:xfrm>
          <a:prstGeom prst="rect">
            <a:avLst/>
          </a:prstGeom>
        </p:spPr>
        <p:txBody>
          <a:bodyPr lIns="91440" tIns="45720" rIns="91440" bIns="45720" anchor="t"/>
          <a:lstStyle>
            <a:lvl1pPr marL="0" marR="0" indent="0" algn="l" defTabSz="2438338" latinLnBrk="0">
              <a:lnSpc>
                <a:spcPct val="80000"/>
              </a:lnSpc>
              <a:spcBef>
                <a:spcPts val="0"/>
              </a:spcBef>
              <a:spcAft>
                <a:spcPts val="0"/>
              </a:spcAft>
              <a:buClrTx/>
              <a:buSzTx/>
              <a:buFontTx/>
              <a:buNone/>
              <a:tabLst/>
              <a:defRPr sz="8500" b="1" i="0" u="none" strike="noStrike" cap="none" spc="-170" baseline="0">
                <a:solidFill>
                  <a:srgbClr val="FF0000"/>
                </a:solidFill>
                <a:uFillTx/>
                <a:latin typeface="Sharp Sans"/>
                <a:ea typeface="Sharp Sans"/>
                <a:cs typeface="Sharp Sans"/>
                <a:sym typeface="Sharp Sans"/>
              </a:defRPr>
            </a:lvl1pPr>
            <a:lvl2pPr marL="0" marR="0" indent="457200" algn="l" defTabSz="2438338" latinLnBrk="0">
              <a:lnSpc>
                <a:spcPct val="80000"/>
              </a:lnSpc>
              <a:spcBef>
                <a:spcPts val="0"/>
              </a:spcBef>
              <a:spcAft>
                <a:spcPts val="0"/>
              </a:spcAft>
              <a:buClrTx/>
              <a:buSzTx/>
              <a:buFontTx/>
              <a:buNone/>
              <a:tabLst/>
              <a:defRPr sz="8500" b="1" i="0" u="none" strike="noStrike" cap="none" spc="-170" baseline="0">
                <a:solidFill>
                  <a:srgbClr val="000000"/>
                </a:solidFill>
                <a:uFillTx/>
                <a:latin typeface="Sharp Sans"/>
                <a:ea typeface="Sharp Sans"/>
                <a:cs typeface="Sharp Sans"/>
                <a:sym typeface="Sharp Sans"/>
              </a:defRPr>
            </a:lvl2pPr>
            <a:lvl3pPr marL="0" marR="0" indent="914400" algn="l" defTabSz="2438338" latinLnBrk="0">
              <a:lnSpc>
                <a:spcPct val="80000"/>
              </a:lnSpc>
              <a:spcBef>
                <a:spcPts val="0"/>
              </a:spcBef>
              <a:spcAft>
                <a:spcPts val="0"/>
              </a:spcAft>
              <a:buClrTx/>
              <a:buSzTx/>
              <a:buFontTx/>
              <a:buNone/>
              <a:tabLst/>
              <a:defRPr sz="8500" b="1" i="0" u="none" strike="noStrike" cap="none" spc="-170" baseline="0">
                <a:solidFill>
                  <a:srgbClr val="000000"/>
                </a:solidFill>
                <a:uFillTx/>
                <a:latin typeface="Sharp Sans"/>
                <a:ea typeface="Sharp Sans"/>
                <a:cs typeface="Sharp Sans"/>
                <a:sym typeface="Sharp Sans"/>
              </a:defRPr>
            </a:lvl3pPr>
            <a:lvl4pPr marL="0" marR="0" indent="1371600" algn="l" defTabSz="2438338" latinLnBrk="0">
              <a:lnSpc>
                <a:spcPct val="80000"/>
              </a:lnSpc>
              <a:spcBef>
                <a:spcPts val="0"/>
              </a:spcBef>
              <a:spcAft>
                <a:spcPts val="0"/>
              </a:spcAft>
              <a:buClrTx/>
              <a:buSzTx/>
              <a:buFontTx/>
              <a:buNone/>
              <a:tabLst/>
              <a:defRPr sz="8500" b="1" i="0" u="none" strike="noStrike" cap="none" spc="-170" baseline="0">
                <a:solidFill>
                  <a:srgbClr val="000000"/>
                </a:solidFill>
                <a:uFillTx/>
                <a:latin typeface="Sharp Sans"/>
                <a:ea typeface="Sharp Sans"/>
                <a:cs typeface="Sharp Sans"/>
                <a:sym typeface="Sharp Sans"/>
              </a:defRPr>
            </a:lvl4pPr>
            <a:lvl5pPr marL="0" marR="0" indent="1828800" algn="l" defTabSz="2438338" latinLnBrk="0">
              <a:lnSpc>
                <a:spcPct val="80000"/>
              </a:lnSpc>
              <a:spcBef>
                <a:spcPts val="0"/>
              </a:spcBef>
              <a:spcAft>
                <a:spcPts val="0"/>
              </a:spcAft>
              <a:buClrTx/>
              <a:buSzTx/>
              <a:buFontTx/>
              <a:buNone/>
              <a:tabLst/>
              <a:defRPr sz="8500" b="1" i="0" u="none" strike="noStrike" cap="none" spc="-170" baseline="0">
                <a:solidFill>
                  <a:srgbClr val="000000"/>
                </a:solidFill>
                <a:uFillTx/>
                <a:latin typeface="Sharp Sans"/>
                <a:ea typeface="Sharp Sans"/>
                <a:cs typeface="Sharp Sans"/>
                <a:sym typeface="Sharp Sans"/>
              </a:defRPr>
            </a:lvl5pPr>
            <a:lvl6pPr marL="0" marR="0" indent="2286000" algn="l" defTabSz="2438338" latinLnBrk="0">
              <a:lnSpc>
                <a:spcPct val="80000"/>
              </a:lnSpc>
              <a:spcBef>
                <a:spcPts val="0"/>
              </a:spcBef>
              <a:spcAft>
                <a:spcPts val="0"/>
              </a:spcAft>
              <a:buClrTx/>
              <a:buSzTx/>
              <a:buFontTx/>
              <a:buNone/>
              <a:tabLst/>
              <a:defRPr sz="8500" b="1" i="0" u="none" strike="noStrike" cap="none" spc="-170" baseline="0">
                <a:solidFill>
                  <a:srgbClr val="000000"/>
                </a:solidFill>
                <a:uFillTx/>
                <a:latin typeface="Sharp Sans"/>
                <a:ea typeface="Sharp Sans"/>
                <a:cs typeface="Sharp Sans"/>
                <a:sym typeface="Sharp Sans"/>
              </a:defRPr>
            </a:lvl6pPr>
            <a:lvl7pPr marL="0" marR="0" indent="2743200" algn="l" defTabSz="2438338" latinLnBrk="0">
              <a:lnSpc>
                <a:spcPct val="80000"/>
              </a:lnSpc>
              <a:spcBef>
                <a:spcPts val="0"/>
              </a:spcBef>
              <a:spcAft>
                <a:spcPts val="0"/>
              </a:spcAft>
              <a:buClrTx/>
              <a:buSzTx/>
              <a:buFontTx/>
              <a:buNone/>
              <a:tabLst/>
              <a:defRPr sz="8500" b="1" i="0" u="none" strike="noStrike" cap="none" spc="-170" baseline="0">
                <a:solidFill>
                  <a:srgbClr val="000000"/>
                </a:solidFill>
                <a:uFillTx/>
                <a:latin typeface="Sharp Sans"/>
                <a:ea typeface="Sharp Sans"/>
                <a:cs typeface="Sharp Sans"/>
                <a:sym typeface="Sharp Sans"/>
              </a:defRPr>
            </a:lvl7pPr>
            <a:lvl8pPr marL="0" marR="0" indent="3200400" algn="l" defTabSz="2438338" latinLnBrk="0">
              <a:lnSpc>
                <a:spcPct val="80000"/>
              </a:lnSpc>
              <a:spcBef>
                <a:spcPts val="0"/>
              </a:spcBef>
              <a:spcAft>
                <a:spcPts val="0"/>
              </a:spcAft>
              <a:buClrTx/>
              <a:buSzTx/>
              <a:buFontTx/>
              <a:buNone/>
              <a:tabLst/>
              <a:defRPr sz="8500" b="1" i="0" u="none" strike="noStrike" cap="none" spc="-170" baseline="0">
                <a:solidFill>
                  <a:srgbClr val="000000"/>
                </a:solidFill>
                <a:uFillTx/>
                <a:latin typeface="Sharp Sans"/>
                <a:ea typeface="Sharp Sans"/>
                <a:cs typeface="Sharp Sans"/>
                <a:sym typeface="Sharp Sans"/>
              </a:defRPr>
            </a:lvl8pPr>
            <a:lvl9pPr marL="0" marR="0" indent="3657600" algn="l" defTabSz="2438338" latinLnBrk="0">
              <a:lnSpc>
                <a:spcPct val="80000"/>
              </a:lnSpc>
              <a:spcBef>
                <a:spcPts val="0"/>
              </a:spcBef>
              <a:spcAft>
                <a:spcPts val="0"/>
              </a:spcAft>
              <a:buClrTx/>
              <a:buSzTx/>
              <a:buFontTx/>
              <a:buNone/>
              <a:tabLst/>
              <a:defRPr sz="8500" b="1" i="0" u="none" strike="noStrike" cap="none" spc="-170" baseline="0">
                <a:solidFill>
                  <a:srgbClr val="000000"/>
                </a:solidFill>
                <a:uFillTx/>
                <a:latin typeface="Sharp Sans"/>
                <a:ea typeface="Sharp Sans"/>
                <a:cs typeface="Sharp Sans"/>
                <a:sym typeface="Sharp Sans"/>
              </a:defRPr>
            </a:lvl9pPr>
          </a:lstStyle>
          <a:p>
            <a:pPr marL="0" marR="0" lvl="0" indent="0" algn="l" defTabSz="2438338" rtl="0" eaLnBrk="1" fontAlgn="auto" latinLnBrk="0" hangingPunct="1">
              <a:lnSpc>
                <a:spcPct val="80000"/>
              </a:lnSpc>
              <a:spcBef>
                <a:spcPts val="0"/>
              </a:spcBef>
              <a:spcAft>
                <a:spcPts val="0"/>
              </a:spcAft>
              <a:buClrTx/>
              <a:buSzTx/>
              <a:buFontTx/>
              <a:buNone/>
              <a:tabLst/>
              <a:defRPr/>
            </a:pPr>
            <a:r>
              <a:rPr kumimoji="0" lang="pt-PT" sz="5000" b="0" i="0" u="none" strike="noStrike" kern="1200" cap="none" spc="-100" normalizeH="0" baseline="0" noProof="0" dirty="0">
                <a:ln>
                  <a:noFill/>
                </a:ln>
                <a:solidFill>
                  <a:srgbClr val="FFFFFF"/>
                </a:solidFill>
                <a:effectLst/>
                <a:uLnTx/>
                <a:uFillTx/>
                <a:latin typeface="Sharp Sans"/>
                <a:sym typeface="Sharp Sans"/>
              </a:rPr>
              <a:t>Sociology of Work</a:t>
            </a:r>
          </a:p>
          <a:p>
            <a:pPr marL="0" marR="0" lvl="0" indent="0" algn="l" defTabSz="2438338" rtl="0" eaLnBrk="1" fontAlgn="auto" latinLnBrk="0" hangingPunct="1">
              <a:lnSpc>
                <a:spcPct val="80000"/>
              </a:lnSpc>
              <a:spcBef>
                <a:spcPts val="0"/>
              </a:spcBef>
              <a:spcAft>
                <a:spcPts val="0"/>
              </a:spcAft>
              <a:buClrTx/>
              <a:buSzTx/>
              <a:buFontTx/>
              <a:buNone/>
              <a:tabLst/>
              <a:defRPr/>
            </a:pPr>
            <a:endParaRPr lang="pt-PT" sz="5000" b="0" spc="-100" dirty="0">
              <a:solidFill>
                <a:srgbClr val="FFFFFF"/>
              </a:solidFill>
            </a:endParaRPr>
          </a:p>
          <a:p>
            <a:pPr marL="0" marR="0" lvl="0" indent="0" algn="l" defTabSz="2438338" rtl="0" eaLnBrk="1" fontAlgn="auto" latinLnBrk="0" hangingPunct="1">
              <a:lnSpc>
                <a:spcPct val="80000"/>
              </a:lnSpc>
              <a:spcBef>
                <a:spcPts val="0"/>
              </a:spcBef>
              <a:spcAft>
                <a:spcPts val="0"/>
              </a:spcAft>
              <a:buClrTx/>
              <a:buSzTx/>
              <a:buFontTx/>
              <a:buNone/>
              <a:tabLst/>
              <a:defRPr/>
            </a:pPr>
            <a:r>
              <a:rPr kumimoji="0" lang="pt-PT" sz="5000" b="0" i="0" u="none" strike="noStrike" kern="1200" cap="none" spc="-100" normalizeH="0" baseline="0" noProof="0" dirty="0">
                <a:ln>
                  <a:noFill/>
                </a:ln>
                <a:solidFill>
                  <a:srgbClr val="FFFFFF"/>
                </a:solidFill>
                <a:effectLst/>
                <a:uLnTx/>
                <a:uFillTx/>
                <a:latin typeface="Sharp Sans"/>
                <a:sym typeface="Sharp Sans"/>
              </a:rPr>
              <a:t>Introduction</a:t>
            </a:r>
            <a:endParaRPr lang="pt-PT" sz="2000" b="0" spc="-100" dirty="0">
              <a:solidFill>
                <a:srgbClr val="FFFFFF"/>
              </a:solidFill>
            </a:endParaRPr>
          </a:p>
          <a:p>
            <a:pPr marL="0" marR="0" lvl="0" indent="0" algn="ctr" defTabSz="2438338" rtl="0" eaLnBrk="1" fontAlgn="auto" latinLnBrk="0" hangingPunct="1">
              <a:lnSpc>
                <a:spcPct val="80000"/>
              </a:lnSpc>
              <a:spcBef>
                <a:spcPts val="0"/>
              </a:spcBef>
              <a:spcAft>
                <a:spcPts val="0"/>
              </a:spcAft>
              <a:buClrTx/>
              <a:buSzTx/>
              <a:buFontTx/>
              <a:buNone/>
              <a:tabLst/>
              <a:defRPr/>
            </a:pPr>
            <a:endParaRPr lang="pt-PT" sz="2000" b="0" spc="-100" dirty="0">
              <a:solidFill>
                <a:srgbClr val="FFFFFF"/>
              </a:solidFill>
            </a:endParaRPr>
          </a:p>
          <a:p>
            <a:pPr marL="0" marR="0" lvl="0" indent="0" defTabSz="2438338" rtl="0" eaLnBrk="1" fontAlgn="auto" latinLnBrk="0" hangingPunct="1">
              <a:lnSpc>
                <a:spcPct val="80000"/>
              </a:lnSpc>
              <a:spcBef>
                <a:spcPts val="0"/>
              </a:spcBef>
              <a:spcAft>
                <a:spcPts val="0"/>
              </a:spcAft>
              <a:buClrTx/>
              <a:buSzTx/>
              <a:buFontTx/>
              <a:buNone/>
              <a:tabLst/>
              <a:defRPr/>
            </a:pPr>
            <a:r>
              <a:rPr kumimoji="0" lang="pt-PT" sz="2000" b="0" i="0" u="none" strike="noStrike" kern="1200" cap="none" spc="-100" normalizeH="0" baseline="0" noProof="0" dirty="0">
                <a:ln>
                  <a:noFill/>
                </a:ln>
                <a:solidFill>
                  <a:srgbClr val="FFFFFF"/>
                </a:solidFill>
                <a:effectLst/>
                <a:uLnTx/>
                <a:uFillTx/>
                <a:latin typeface="Sharp Sans"/>
                <a:sym typeface="Sharp Sans"/>
              </a:rPr>
              <a:t>	</a:t>
            </a:r>
            <a:r>
              <a:rPr kumimoji="0" lang="pt-PT" sz="2400" b="0" i="0" u="none" strike="noStrike" kern="1200" cap="none" spc="-100" normalizeH="0" baseline="0" noProof="0" dirty="0">
                <a:ln>
                  <a:noFill/>
                </a:ln>
                <a:solidFill>
                  <a:srgbClr val="FFFFFF"/>
                </a:solidFill>
                <a:effectLst/>
                <a:uLnTx/>
                <a:uFillTx/>
                <a:latin typeface="Sharp Sans"/>
                <a:sym typeface="Sharp Sans"/>
              </a:rPr>
              <a:t>Adam Standring, PhD.</a:t>
            </a:r>
            <a:endParaRPr lang="pt-PT" sz="2000" b="0" spc="-100" dirty="0">
              <a:solidFill>
                <a:srgbClr val="FFFFFF"/>
              </a:solidFill>
            </a:endParaRPr>
          </a:p>
          <a:p>
            <a:pPr marL="0" marR="0" lvl="0" indent="0" defTabSz="2438338" rtl="0" eaLnBrk="1" fontAlgn="auto" latinLnBrk="0" hangingPunct="1">
              <a:lnSpc>
                <a:spcPct val="80000"/>
              </a:lnSpc>
              <a:spcBef>
                <a:spcPts val="0"/>
              </a:spcBef>
              <a:spcAft>
                <a:spcPts val="0"/>
              </a:spcAft>
              <a:buClrTx/>
              <a:buSzTx/>
              <a:buFontTx/>
              <a:buNone/>
              <a:tabLst/>
              <a:defRPr/>
            </a:pPr>
            <a:endParaRPr lang="pt-PT" sz="2000" b="0" spc="-100" dirty="0">
              <a:solidFill>
                <a:srgbClr val="FFFFFF"/>
              </a:solidFill>
            </a:endParaRPr>
          </a:p>
          <a:p>
            <a:pPr marL="0" marR="0" lvl="0" indent="0" defTabSz="2438338" rtl="0" eaLnBrk="1" fontAlgn="auto" latinLnBrk="0" hangingPunct="1">
              <a:lnSpc>
                <a:spcPct val="80000"/>
              </a:lnSpc>
              <a:spcBef>
                <a:spcPts val="0"/>
              </a:spcBef>
              <a:spcAft>
                <a:spcPts val="0"/>
              </a:spcAft>
              <a:buClrTx/>
              <a:buSzTx/>
              <a:buFontTx/>
              <a:buNone/>
              <a:tabLst/>
              <a:defRPr/>
            </a:pPr>
            <a:r>
              <a:rPr kumimoji="0" lang="pt-PT" sz="2000" b="0" i="0" u="none" strike="noStrike" kern="1200" cap="none" spc="-100" normalizeH="0" baseline="0" noProof="0" dirty="0">
                <a:ln>
                  <a:noFill/>
                </a:ln>
                <a:solidFill>
                  <a:srgbClr val="FFFFFF"/>
                </a:solidFill>
                <a:effectLst/>
                <a:uLnTx/>
                <a:uFillTx/>
                <a:latin typeface="Sharp Sans"/>
                <a:sym typeface="Sharp Sans"/>
              </a:rPr>
              <a:t>	</a:t>
            </a:r>
            <a:endParaRPr kumimoji="0" lang="pt-PT" sz="2000" b="1" i="0" u="none" strike="noStrike" kern="1200" cap="none" spc="-170" normalizeH="0" baseline="0" noProof="0" dirty="0">
              <a:ln>
                <a:noFill/>
              </a:ln>
              <a:solidFill>
                <a:srgbClr val="FF0000"/>
              </a:solidFill>
              <a:effectLst/>
              <a:highlight>
                <a:srgbClr val="FFFF00"/>
              </a:highlight>
              <a:uLnTx/>
              <a:uFillTx/>
              <a:latin typeface="Sharp Sans"/>
              <a:sym typeface="Sharp Sans"/>
            </a:endParaRPr>
          </a:p>
          <a:p>
            <a:pPr marL="0" marR="0" lvl="0" indent="0" algn="l" defTabSz="2438338" rtl="0" eaLnBrk="1" fontAlgn="auto" latinLnBrk="0" hangingPunct="1">
              <a:lnSpc>
                <a:spcPct val="80000"/>
              </a:lnSpc>
              <a:spcBef>
                <a:spcPts val="0"/>
              </a:spcBef>
              <a:spcAft>
                <a:spcPts val="0"/>
              </a:spcAft>
              <a:buClrTx/>
              <a:buSzTx/>
              <a:buFontTx/>
              <a:buNone/>
              <a:tabLst/>
              <a:defRPr/>
            </a:pPr>
            <a:endParaRPr kumimoji="0" lang="pt-PT" sz="5000" b="0" i="0" u="none" strike="noStrike" kern="1200" cap="none" spc="-100" normalizeH="0" baseline="0" noProof="0" dirty="0">
              <a:ln>
                <a:noFill/>
              </a:ln>
              <a:solidFill>
                <a:srgbClr val="FFFFFF"/>
              </a:solidFill>
              <a:effectLst/>
              <a:uLnTx/>
              <a:uFillTx/>
              <a:latin typeface="Sharp Sans"/>
              <a:sym typeface="Sharp Sans"/>
            </a:endParaRPr>
          </a:p>
          <a:p>
            <a:pPr marL="0" marR="0" lvl="0" indent="0" algn="l" defTabSz="2438338" rtl="0" eaLnBrk="1" fontAlgn="auto" latinLnBrk="0" hangingPunct="1">
              <a:lnSpc>
                <a:spcPct val="80000"/>
              </a:lnSpc>
              <a:spcBef>
                <a:spcPts val="0"/>
              </a:spcBef>
              <a:spcAft>
                <a:spcPts val="0"/>
              </a:spcAft>
              <a:buClrTx/>
              <a:buSzTx/>
              <a:buFontTx/>
              <a:buNone/>
              <a:tabLst/>
              <a:defRPr/>
            </a:pPr>
            <a:endParaRPr kumimoji="0" lang="pt-PT" sz="8500" b="1" i="0" u="none" strike="noStrike" kern="1200" cap="none" spc="-170" normalizeH="0" baseline="0" noProof="0" dirty="0">
              <a:ln>
                <a:noFill/>
              </a:ln>
              <a:solidFill>
                <a:srgbClr val="FF0000"/>
              </a:solidFill>
              <a:effectLst/>
              <a:uLnTx/>
              <a:uFillTx/>
              <a:latin typeface="Sharp Sans"/>
              <a:sym typeface="Sharp Sans"/>
            </a:endParaRPr>
          </a:p>
        </p:txBody>
      </p:sp>
      <p:pic>
        <p:nvPicPr>
          <p:cNvPr id="2" name="Picture 1">
            <a:extLst>
              <a:ext uri="{FF2B5EF4-FFF2-40B4-BE49-F238E27FC236}">
                <a16:creationId xmlns:a16="http://schemas.microsoft.com/office/drawing/2014/main" id="{1F643F39-AEE2-4284-BFD7-AD39FCACDB2E}"/>
              </a:ext>
            </a:extLst>
          </p:cNvPr>
          <p:cNvPicPr>
            <a:picLocks noChangeAspect="1"/>
          </p:cNvPicPr>
          <p:nvPr/>
        </p:nvPicPr>
        <p:blipFill>
          <a:blip r:embed="rId5"/>
          <a:stretch>
            <a:fillRect/>
          </a:stretch>
        </p:blipFill>
        <p:spPr>
          <a:xfrm>
            <a:off x="5899902" y="463131"/>
            <a:ext cx="2364028" cy="1289470"/>
          </a:xfrm>
          <a:prstGeom prst="rect">
            <a:avLst/>
          </a:prstGeom>
        </p:spPr>
      </p:pic>
      <p:pic>
        <p:nvPicPr>
          <p:cNvPr id="3" name="Imagem 9" descr="Uma imagem com texto&#10;&#10;Descrição gerada automaticamente">
            <a:extLst>
              <a:ext uri="{FF2B5EF4-FFF2-40B4-BE49-F238E27FC236}">
                <a16:creationId xmlns:a16="http://schemas.microsoft.com/office/drawing/2014/main" id="{BBE69905-D90C-4FDE-AA01-36F79D509C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86794" y="4665452"/>
            <a:ext cx="3203922" cy="1821408"/>
          </a:xfrm>
          <a:prstGeom prst="rect">
            <a:avLst/>
          </a:prstGeom>
        </p:spPr>
      </p:pic>
    </p:spTree>
    <p:extLst>
      <p:ext uri="{BB962C8B-B14F-4D97-AF65-F5344CB8AC3E}">
        <p14:creationId xmlns:p14="http://schemas.microsoft.com/office/powerpoint/2010/main" val="142569612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9"/>
          <p:cNvSpPr txBox="1">
            <a:spLocks noGrp="1"/>
          </p:cNvSpPr>
          <p:nvPr>
            <p:ph type="title"/>
          </p:nvPr>
        </p:nvSpPr>
        <p:spPr>
          <a:xfrm>
            <a:off x="609600" y="116632"/>
            <a:ext cx="10972800" cy="562074"/>
          </a:xfrm>
          <a:prstGeom prst="rect">
            <a:avLst/>
          </a:prstGeom>
          <a:noFill/>
          <a:ln>
            <a:noFill/>
          </a:ln>
        </p:spPr>
        <p:txBody>
          <a:bodyPr spcFirstLastPara="1" wrap="square" lIns="50800" tIns="50800" rIns="50800" bIns="50800" anchor="t" anchorCtr="0">
            <a:normAutofit fontScale="90000"/>
          </a:bodyPr>
          <a:lstStyle/>
          <a:p>
            <a:pPr marL="0" lvl="0" indent="0" algn="l" rtl="0">
              <a:lnSpc>
                <a:spcPct val="80000"/>
              </a:lnSpc>
              <a:spcBef>
                <a:spcPts val="0"/>
              </a:spcBef>
              <a:spcAft>
                <a:spcPts val="0"/>
              </a:spcAft>
              <a:buClr>
                <a:srgbClr val="2F2F2F"/>
              </a:buClr>
              <a:buSzPct val="100000"/>
              <a:buFont typeface="Arial"/>
              <a:buNone/>
            </a:pPr>
            <a:r>
              <a:rPr lang="en-GB">
                <a:solidFill>
                  <a:srgbClr val="2F2F2F"/>
                </a:solidFill>
              </a:rPr>
              <a:t>For open questions in group activities, mid-terms, final exam remember...</a:t>
            </a:r>
            <a:endParaRPr/>
          </a:p>
        </p:txBody>
      </p:sp>
      <p:sp>
        <p:nvSpPr>
          <p:cNvPr id="90" name="Google Shape;90;p9"/>
          <p:cNvSpPr txBox="1">
            <a:spLocks noGrp="1"/>
          </p:cNvSpPr>
          <p:nvPr>
            <p:ph type="body" idx="1"/>
          </p:nvPr>
        </p:nvSpPr>
        <p:spPr>
          <a:xfrm>
            <a:off x="603250" y="1447800"/>
            <a:ext cx="10985500" cy="4572000"/>
          </a:xfrm>
          <a:prstGeom prst="rect">
            <a:avLst/>
          </a:prstGeom>
          <a:noFill/>
          <a:ln>
            <a:noFill/>
          </a:ln>
        </p:spPr>
        <p:txBody>
          <a:bodyPr spcFirstLastPara="1" wrap="square" lIns="50800" tIns="50800" rIns="50800" bIns="50800" anchor="t" anchorCtr="0">
            <a:normAutofit fontScale="92500"/>
          </a:bodyPr>
          <a:lstStyle/>
          <a:p>
            <a:pPr marL="0" lvl="0" indent="0" algn="l" rtl="0">
              <a:lnSpc>
                <a:spcPct val="90000"/>
              </a:lnSpc>
              <a:spcBef>
                <a:spcPts val="0"/>
              </a:spcBef>
              <a:spcAft>
                <a:spcPts val="0"/>
              </a:spcAft>
              <a:buClr>
                <a:srgbClr val="000000"/>
              </a:buClr>
              <a:buSzPts val="2952"/>
              <a:buFont typeface="Arial"/>
              <a:buNone/>
            </a:pPr>
            <a:r>
              <a:rPr lang="en-GB"/>
              <a:t>The question is never: “Write everything you remember about topic XYZ”. </a:t>
            </a:r>
            <a:r>
              <a:rPr lang="en-GB" b="1" u="sng"/>
              <a:t>Make sure you address the question.</a:t>
            </a:r>
            <a:endParaRPr/>
          </a:p>
          <a:p>
            <a:pPr marL="0" lvl="0" indent="0" algn="l" rtl="0">
              <a:lnSpc>
                <a:spcPct val="90000"/>
              </a:lnSpc>
              <a:spcBef>
                <a:spcPts val="1200"/>
              </a:spcBef>
              <a:spcAft>
                <a:spcPts val="0"/>
              </a:spcAft>
              <a:buClr>
                <a:srgbClr val="000000"/>
              </a:buClr>
              <a:buSzPts val="2952"/>
              <a:buFont typeface="Arial"/>
              <a:buNone/>
            </a:pPr>
            <a:r>
              <a:rPr lang="en-GB"/>
              <a:t>Whenever relevant… </a:t>
            </a:r>
            <a:endParaRPr/>
          </a:p>
          <a:p>
            <a:pPr marL="304800" lvl="1" indent="0" algn="l" rtl="0">
              <a:lnSpc>
                <a:spcPct val="90000"/>
              </a:lnSpc>
              <a:spcBef>
                <a:spcPts val="1200"/>
              </a:spcBef>
              <a:spcAft>
                <a:spcPts val="0"/>
              </a:spcAft>
              <a:buClr>
                <a:srgbClr val="000000"/>
              </a:buClr>
              <a:buSzPts val="2952"/>
              <a:buFont typeface="Arial"/>
              <a:buNone/>
            </a:pPr>
            <a:r>
              <a:rPr lang="en-GB" sz="2400" b="1" u="sng"/>
              <a:t>Refer back to arguments, models and concepts discussed in the lectures and use them to support your views/opinions and to answer the question.</a:t>
            </a:r>
            <a:endParaRPr sz="2400"/>
          </a:p>
          <a:p>
            <a:pPr marL="304800" lvl="1" indent="0" algn="l" rtl="0">
              <a:lnSpc>
                <a:spcPct val="90000"/>
              </a:lnSpc>
              <a:spcBef>
                <a:spcPts val="1200"/>
              </a:spcBef>
              <a:spcAft>
                <a:spcPts val="0"/>
              </a:spcAft>
              <a:buClr>
                <a:srgbClr val="000000"/>
              </a:buClr>
              <a:buSzPts val="2952"/>
              <a:buFont typeface="Arial"/>
              <a:buNone/>
            </a:pPr>
            <a:r>
              <a:rPr lang="en-GB" sz="2400" b="1"/>
              <a:t>Explain the possible causal links</a:t>
            </a:r>
            <a:r>
              <a:rPr lang="en-GB" sz="2400"/>
              <a:t> (why A leads to B).</a:t>
            </a:r>
            <a:endParaRPr/>
          </a:p>
          <a:p>
            <a:pPr marL="304800" lvl="1" indent="0" algn="l" rtl="0">
              <a:lnSpc>
                <a:spcPct val="90000"/>
              </a:lnSpc>
              <a:spcBef>
                <a:spcPts val="1200"/>
              </a:spcBef>
              <a:spcAft>
                <a:spcPts val="0"/>
              </a:spcAft>
              <a:buClr>
                <a:srgbClr val="000000"/>
              </a:buClr>
              <a:buSzPts val="2952"/>
              <a:buFont typeface="Arial"/>
              <a:buNone/>
            </a:pPr>
            <a:r>
              <a:rPr lang="en-GB" sz="2400" b="1"/>
              <a:t>Link different subjects or points in the program</a:t>
            </a:r>
            <a:r>
              <a:rPr lang="en-GB" sz="2400"/>
              <a:t>. The program is interdependent (Robert Reich may provide arguments to understand female labour market participation or different types of labour relations may be linked to different models of work organization)</a:t>
            </a:r>
            <a:endParaRPr sz="2400"/>
          </a:p>
          <a:p>
            <a:pPr marL="0" lvl="0" indent="0" algn="l" rtl="0">
              <a:lnSpc>
                <a:spcPct val="90000"/>
              </a:lnSpc>
              <a:spcBef>
                <a:spcPts val="1200"/>
              </a:spcBef>
              <a:spcAft>
                <a:spcPts val="0"/>
              </a:spcAft>
              <a:buClr>
                <a:srgbClr val="000000"/>
              </a:buClr>
              <a:buSzPts val="2952"/>
              <a:buFont typeface="Arial"/>
              <a:buNone/>
            </a:pPr>
            <a:r>
              <a:rPr lang="en-GB"/>
              <a:t>Answers are not graded based on keywords… we actually read the whole text!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Consider the following examples:</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a:bodyPr>
          <a:lstStyle/>
          <a:p>
            <a:pPr marL="0" indent="0">
              <a:buNone/>
            </a:pPr>
            <a:r>
              <a:rPr lang="en-GB" dirty="0"/>
              <a:t>You prepared the meals and washed the dishes for a relative who is unable to get out of bed</a:t>
            </a:r>
          </a:p>
          <a:p>
            <a:pPr marL="0" indent="0">
              <a:buNone/>
            </a:pPr>
            <a:r>
              <a:rPr lang="en-GB" dirty="0"/>
              <a:t>You prepared your own meal and washed the dishes afterwards</a:t>
            </a:r>
          </a:p>
          <a:p>
            <a:pPr marL="0" indent="0">
              <a:buNone/>
            </a:pPr>
            <a:r>
              <a:rPr lang="en-GB" dirty="0"/>
              <a:t>You are paid by a company with whom you have an employment contract to prepare the meals and wash the dishes for older people who are unable to get out of bed</a:t>
            </a:r>
          </a:p>
          <a:p>
            <a:pPr marL="0" indent="0">
              <a:buNone/>
            </a:pPr>
            <a:r>
              <a:rPr lang="en-GB" dirty="0"/>
              <a:t>You paid someone to prepare your meals and wash the dishes afterwards</a:t>
            </a:r>
          </a:p>
          <a:p>
            <a:pPr marL="0" indent="0">
              <a:buNone/>
            </a:pPr>
            <a:r>
              <a:rPr lang="en-GB" dirty="0"/>
              <a:t>Which of the above is work? Which is employment?</a:t>
            </a:r>
          </a:p>
        </p:txBody>
      </p:sp>
    </p:spTree>
    <p:extLst>
      <p:ext uri="{BB962C8B-B14F-4D97-AF65-F5344CB8AC3E}">
        <p14:creationId xmlns:p14="http://schemas.microsoft.com/office/powerpoint/2010/main" val="3202990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Main concepts: work, employment and firms</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a:bodyPr>
          <a:lstStyle/>
          <a:p>
            <a:pPr marL="0" indent="0">
              <a:buNone/>
            </a:pPr>
            <a:r>
              <a:rPr lang="en-GB" b="1" i="1" dirty="0"/>
              <a:t>WORK</a:t>
            </a:r>
            <a:r>
              <a:rPr lang="en-GB" dirty="0"/>
              <a:t> involves all activities, either paid or non-paid, related to the production and distribution of goods and services. </a:t>
            </a:r>
          </a:p>
          <a:p>
            <a:pPr marL="0" indent="0">
              <a:buNone/>
            </a:pPr>
            <a:r>
              <a:rPr lang="en-GB" dirty="0"/>
              <a:t>	- market </a:t>
            </a:r>
          </a:p>
          <a:p>
            <a:pPr marL="0" indent="0">
              <a:buNone/>
            </a:pPr>
            <a:r>
              <a:rPr lang="en-GB" dirty="0"/>
              <a:t>	- non-market activities (with social utility)</a:t>
            </a:r>
          </a:p>
          <a:p>
            <a:pPr marL="0" indent="0">
              <a:buNone/>
            </a:pPr>
            <a:endParaRPr lang="en-GB" dirty="0"/>
          </a:p>
        </p:txBody>
      </p:sp>
    </p:spTree>
    <p:extLst>
      <p:ext uri="{BB962C8B-B14F-4D97-AF65-F5344CB8AC3E}">
        <p14:creationId xmlns:p14="http://schemas.microsoft.com/office/powerpoint/2010/main" val="3442787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Main concepts: work, employment and firms</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a:bodyPr>
          <a:lstStyle/>
          <a:p>
            <a:pPr marL="0" indent="0">
              <a:buNone/>
            </a:pPr>
            <a:r>
              <a:rPr lang="en-GB" b="1" i="1" dirty="0"/>
              <a:t>EMPLOYMENT</a:t>
            </a:r>
            <a:r>
              <a:rPr lang="en-GB" dirty="0"/>
              <a:t> </a:t>
            </a:r>
          </a:p>
          <a:p>
            <a:pPr marL="0" indent="0">
              <a:buNone/>
            </a:pPr>
            <a:r>
              <a:rPr lang="en-GB" dirty="0"/>
              <a:t>Paid work, commodification of work</a:t>
            </a:r>
          </a:p>
          <a:p>
            <a:pPr marL="0" indent="0">
              <a:buNone/>
            </a:pPr>
            <a:r>
              <a:rPr lang="en-GB" dirty="0"/>
              <a:t>Different status (subordinated employment; self-employment...)</a:t>
            </a:r>
          </a:p>
          <a:p>
            <a:pPr marL="0" indent="0">
              <a:buNone/>
            </a:pPr>
            <a:r>
              <a:rPr lang="en-GB" dirty="0"/>
              <a:t>Different working time regimes</a:t>
            </a:r>
          </a:p>
          <a:p>
            <a:pPr marL="0" indent="0">
              <a:buNone/>
            </a:pPr>
            <a:r>
              <a:rPr lang="en-GB" dirty="0"/>
              <a:t>Different levels of labour protection</a:t>
            </a:r>
          </a:p>
        </p:txBody>
      </p:sp>
    </p:spTree>
    <p:extLst>
      <p:ext uri="{BB962C8B-B14F-4D97-AF65-F5344CB8AC3E}">
        <p14:creationId xmlns:p14="http://schemas.microsoft.com/office/powerpoint/2010/main" val="3302319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a:xfrm>
            <a:off x="609600" y="116632"/>
            <a:ext cx="10972800" cy="562074"/>
          </a:xfrm>
        </p:spPr>
        <p:txBody>
          <a:bodyPr/>
          <a:lstStyle/>
          <a:p>
            <a:r>
              <a:rPr lang="pt-PT" dirty="0">
                <a:solidFill>
                  <a:schemeClr val="tx1">
                    <a:lumMod val="50000"/>
                  </a:schemeClr>
                </a:solidFill>
              </a:rPr>
              <a:t>Gendered concepts</a:t>
            </a:r>
            <a:endParaRPr lang="pt-PT" dirty="0"/>
          </a:p>
        </p:txBody>
      </p:sp>
      <p:pic>
        <p:nvPicPr>
          <p:cNvPr id="4" name="Picture 2">
            <a:extLst>
              <a:ext uri="{FF2B5EF4-FFF2-40B4-BE49-F238E27FC236}">
                <a16:creationId xmlns:a16="http://schemas.microsoft.com/office/drawing/2014/main" id="{5FE918CE-B32C-4689-BA95-A37194A1A4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22391" r="23857" b="13657"/>
          <a:stretch>
            <a:fillRect/>
          </a:stretch>
        </p:blipFill>
        <p:spPr bwMode="auto">
          <a:xfrm>
            <a:off x="1065095" y="1706218"/>
            <a:ext cx="4527550" cy="3445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567F24A4-5494-447D-994D-FA59F0450B4C}"/>
              </a:ext>
            </a:extLst>
          </p:cNvPr>
          <p:cNvSpPr txBox="1"/>
          <p:nvPr/>
        </p:nvSpPr>
        <p:spPr>
          <a:xfrm>
            <a:off x="609600" y="1600200"/>
            <a:ext cx="5438540"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pt-PT" sz="2000" b="0" i="0" u="none" strike="noStrike" cap="none" spc="0" normalizeH="0" baseline="0" dirty="0">
                <a:ln>
                  <a:noFill/>
                </a:ln>
                <a:solidFill>
                  <a:srgbClr val="5E5E5E"/>
                </a:solidFill>
                <a:effectLst/>
                <a:uFillTx/>
                <a:latin typeface="Sharp Sans"/>
                <a:sym typeface="Helvetica Neue"/>
              </a:rPr>
              <a:t>Average time on paid work, by sex (hours: minutes)</a:t>
            </a:r>
          </a:p>
        </p:txBody>
      </p:sp>
      <p:sp>
        <p:nvSpPr>
          <p:cNvPr id="11" name="TextBox 10">
            <a:extLst>
              <a:ext uri="{FF2B5EF4-FFF2-40B4-BE49-F238E27FC236}">
                <a16:creationId xmlns:a16="http://schemas.microsoft.com/office/drawing/2014/main" id="{93FAC5CC-C3E5-4117-BBC5-86810CD4933B}"/>
              </a:ext>
            </a:extLst>
          </p:cNvPr>
          <p:cNvSpPr txBox="1"/>
          <p:nvPr/>
        </p:nvSpPr>
        <p:spPr>
          <a:xfrm>
            <a:off x="2173540" y="2010569"/>
            <a:ext cx="922177"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pt-PT" sz="2000" b="0" i="0" u="none" strike="noStrike" cap="none" spc="0" normalizeH="0" baseline="0" dirty="0">
                <a:ln>
                  <a:noFill/>
                </a:ln>
                <a:solidFill>
                  <a:srgbClr val="5E5E5E"/>
                </a:solidFill>
                <a:effectLst/>
                <a:uFillTx/>
                <a:latin typeface="Sharp Sans"/>
                <a:sym typeface="Helvetica Neue"/>
              </a:rPr>
              <a:t>Women</a:t>
            </a:r>
          </a:p>
        </p:txBody>
      </p:sp>
      <p:sp>
        <p:nvSpPr>
          <p:cNvPr id="12" name="TextBox 11">
            <a:extLst>
              <a:ext uri="{FF2B5EF4-FFF2-40B4-BE49-F238E27FC236}">
                <a16:creationId xmlns:a16="http://schemas.microsoft.com/office/drawing/2014/main" id="{04A0040B-37A0-4E3D-ABC8-32A24049F550}"/>
              </a:ext>
            </a:extLst>
          </p:cNvPr>
          <p:cNvSpPr txBox="1"/>
          <p:nvPr/>
        </p:nvSpPr>
        <p:spPr>
          <a:xfrm>
            <a:off x="4204162" y="2010569"/>
            <a:ext cx="922177"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pt-PT" sz="2000" b="0" i="0" u="none" strike="noStrike" cap="none" spc="0" normalizeH="0" baseline="0" dirty="0">
                <a:ln>
                  <a:noFill/>
                </a:ln>
                <a:solidFill>
                  <a:srgbClr val="5E5E5E"/>
                </a:solidFill>
                <a:effectLst/>
                <a:uFillTx/>
                <a:latin typeface="Sharp Sans"/>
                <a:sym typeface="Helvetica Neue"/>
              </a:rPr>
              <a:t>Men</a:t>
            </a:r>
          </a:p>
        </p:txBody>
      </p:sp>
      <p:grpSp>
        <p:nvGrpSpPr>
          <p:cNvPr id="3" name="Group 2">
            <a:extLst>
              <a:ext uri="{FF2B5EF4-FFF2-40B4-BE49-F238E27FC236}">
                <a16:creationId xmlns:a16="http://schemas.microsoft.com/office/drawing/2014/main" id="{811C3E2A-8F1D-4B02-ABB2-8E27EC45AC4E}"/>
              </a:ext>
            </a:extLst>
          </p:cNvPr>
          <p:cNvGrpSpPr/>
          <p:nvPr/>
        </p:nvGrpSpPr>
        <p:grpSpPr>
          <a:xfrm>
            <a:off x="6048140" y="1600200"/>
            <a:ext cx="5707845" cy="3583452"/>
            <a:chOff x="6048140" y="1600200"/>
            <a:chExt cx="5707845" cy="3583452"/>
          </a:xfrm>
        </p:grpSpPr>
        <p:pic>
          <p:nvPicPr>
            <p:cNvPr id="5" name="Picture 4">
              <a:extLst>
                <a:ext uri="{FF2B5EF4-FFF2-40B4-BE49-F238E27FC236}">
                  <a16:creationId xmlns:a16="http://schemas.microsoft.com/office/drawing/2014/main" id="{F1808808-8BDE-4CF6-ABE4-FC8369090C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9948" r="20192"/>
            <a:stretch>
              <a:fillRect/>
            </a:stretch>
          </p:blipFill>
          <p:spPr bwMode="auto">
            <a:xfrm>
              <a:off x="6115090" y="1747415"/>
              <a:ext cx="5227110" cy="343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97672D0F-1E64-42B3-9A35-C5DC19EA80C4}"/>
                </a:ext>
              </a:extLst>
            </p:cNvPr>
            <p:cNvSpPr txBox="1"/>
            <p:nvPr/>
          </p:nvSpPr>
          <p:spPr>
            <a:xfrm>
              <a:off x="6048140" y="1600200"/>
              <a:ext cx="5707845"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pt-PT" sz="2000" b="0" i="0" u="none" strike="noStrike" cap="none" spc="0" normalizeH="0" baseline="0" dirty="0">
                  <a:ln>
                    <a:noFill/>
                  </a:ln>
                  <a:solidFill>
                    <a:srgbClr val="5E5E5E"/>
                  </a:solidFill>
                  <a:effectLst/>
                  <a:uFillTx/>
                  <a:latin typeface="Sharp Sans"/>
                  <a:sym typeface="Helvetica Neue"/>
                </a:rPr>
                <a:t>Average time on unpaid work, by sex (hours: minutes)</a:t>
              </a:r>
            </a:p>
          </p:txBody>
        </p:sp>
        <p:sp>
          <p:nvSpPr>
            <p:cNvPr id="10" name="TextBox 9">
              <a:extLst>
                <a:ext uri="{FF2B5EF4-FFF2-40B4-BE49-F238E27FC236}">
                  <a16:creationId xmlns:a16="http://schemas.microsoft.com/office/drawing/2014/main" id="{F3941A7E-FD9C-4C0C-8401-CC1ED10CA747}"/>
                </a:ext>
              </a:extLst>
            </p:cNvPr>
            <p:cNvSpPr txBox="1"/>
            <p:nvPr/>
          </p:nvSpPr>
          <p:spPr>
            <a:xfrm>
              <a:off x="7467600" y="2060063"/>
              <a:ext cx="922177"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pt-PT" sz="2000" b="0" i="0" u="none" strike="noStrike" cap="none" spc="0" normalizeH="0" baseline="0" dirty="0">
                  <a:ln>
                    <a:noFill/>
                  </a:ln>
                  <a:solidFill>
                    <a:srgbClr val="5E5E5E"/>
                  </a:solidFill>
                  <a:effectLst/>
                  <a:uFillTx/>
                  <a:latin typeface="Sharp Sans"/>
                  <a:sym typeface="Helvetica Neue"/>
                </a:rPr>
                <a:t>Women</a:t>
              </a:r>
            </a:p>
          </p:txBody>
        </p:sp>
        <p:sp>
          <p:nvSpPr>
            <p:cNvPr id="13" name="TextBox 12">
              <a:extLst>
                <a:ext uri="{FF2B5EF4-FFF2-40B4-BE49-F238E27FC236}">
                  <a16:creationId xmlns:a16="http://schemas.microsoft.com/office/drawing/2014/main" id="{9069D2A2-90CB-4E29-9B89-58032EF80DB9}"/>
                </a:ext>
              </a:extLst>
            </p:cNvPr>
            <p:cNvSpPr txBox="1"/>
            <p:nvPr/>
          </p:nvSpPr>
          <p:spPr>
            <a:xfrm>
              <a:off x="9557371" y="2093940"/>
              <a:ext cx="922177"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pt-PT" sz="2000" b="0" i="0" u="none" strike="noStrike" cap="none" spc="0" normalizeH="0" baseline="0" dirty="0">
                  <a:ln>
                    <a:noFill/>
                  </a:ln>
                  <a:solidFill>
                    <a:srgbClr val="5E5E5E"/>
                  </a:solidFill>
                  <a:effectLst/>
                  <a:uFillTx/>
                  <a:latin typeface="Sharp Sans"/>
                  <a:sym typeface="Helvetica Neue"/>
                </a:rPr>
                <a:t>Men</a:t>
              </a:r>
            </a:p>
          </p:txBody>
        </p:sp>
      </p:grpSp>
      <p:sp>
        <p:nvSpPr>
          <p:cNvPr id="14" name="Rectangle 13">
            <a:extLst>
              <a:ext uri="{FF2B5EF4-FFF2-40B4-BE49-F238E27FC236}">
                <a16:creationId xmlns:a16="http://schemas.microsoft.com/office/drawing/2014/main" id="{47CCE4F3-DBDF-4875-A7F8-CF9473CF6D4F}"/>
              </a:ext>
            </a:extLst>
          </p:cNvPr>
          <p:cNvSpPr/>
          <p:nvPr/>
        </p:nvSpPr>
        <p:spPr>
          <a:xfrm>
            <a:off x="457199" y="5376935"/>
            <a:ext cx="11298785" cy="702372"/>
          </a:xfrm>
          <a:prstGeom prst="rect">
            <a:avLst/>
          </a:prstGeom>
        </p:spPr>
        <p:txBody>
          <a:bodyPr wrap="square">
            <a:spAutoFit/>
          </a:bodyPr>
          <a:lstStyle/>
          <a:p>
            <a:pPr marL="270510" indent="-270510" algn="just">
              <a:lnSpc>
                <a:spcPct val="115000"/>
              </a:lnSpc>
              <a:spcAft>
                <a:spcPts val="0"/>
              </a:spcAft>
              <a:defRPr/>
            </a:pPr>
            <a:r>
              <a:rPr lang="pt-PT" dirty="0">
                <a:ea typeface="Calibri" panose="020F0502020204030204" pitchFamily="34" charset="0"/>
                <a:cs typeface="Arial" panose="020B0604020202020204" pitchFamily="34" charset="0"/>
              </a:rPr>
              <a:t>Source: Perista, H, et al (2016), </a:t>
            </a:r>
            <a:r>
              <a:rPr lang="pt-PT" i="1" dirty="0">
                <a:ea typeface="Calibri" panose="020F0502020204030204" pitchFamily="34" charset="0"/>
                <a:cs typeface="Arial" panose="020B0604020202020204" pitchFamily="34" charset="0"/>
              </a:rPr>
              <a:t>Os usos do tempo de homens e de mulheres em Portugal</a:t>
            </a:r>
            <a:r>
              <a:rPr lang="pt-PT" dirty="0">
                <a:ea typeface="Calibri" panose="020F0502020204030204" pitchFamily="34" charset="0"/>
                <a:cs typeface="Arial" panose="020B0604020202020204" pitchFamily="34" charset="0"/>
              </a:rPr>
              <a:t>, Lisboa, CESIS / CITE. Based on the Harmonized Time Use Survey.</a:t>
            </a:r>
          </a:p>
        </p:txBody>
      </p:sp>
    </p:spTree>
    <p:extLst>
      <p:ext uri="{BB962C8B-B14F-4D97-AF65-F5344CB8AC3E}">
        <p14:creationId xmlns:p14="http://schemas.microsoft.com/office/powerpoint/2010/main" val="413661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Main concepts: work, employment and firms</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lnSpcReduction="10000"/>
          </a:bodyPr>
          <a:lstStyle/>
          <a:p>
            <a:pPr marL="0" indent="0">
              <a:buNone/>
            </a:pPr>
            <a:r>
              <a:rPr lang="en-GB" dirty="0"/>
              <a:t>The </a:t>
            </a:r>
            <a:r>
              <a:rPr lang="en-GB" b="1" i="1" dirty="0"/>
              <a:t>FIRM</a:t>
            </a:r>
            <a:r>
              <a:rPr lang="en-GB" dirty="0"/>
              <a:t> is no longer a place for the production of goods and services…</a:t>
            </a:r>
          </a:p>
          <a:p>
            <a:pPr marL="0" indent="0" algn="ctr">
              <a:buNone/>
            </a:pPr>
            <a:r>
              <a:rPr lang="en-GB" dirty="0"/>
              <a:t>Change of paradigm</a:t>
            </a:r>
          </a:p>
          <a:p>
            <a:pPr marL="0" indent="0">
              <a:buNone/>
            </a:pPr>
            <a:r>
              <a:rPr lang="en-GB" dirty="0"/>
              <a:t>The </a:t>
            </a:r>
            <a:r>
              <a:rPr lang="en-GB" b="1" i="1" dirty="0"/>
              <a:t>FIRM</a:t>
            </a:r>
            <a:r>
              <a:rPr lang="en-GB" dirty="0"/>
              <a:t> is as a micro-society:</a:t>
            </a:r>
          </a:p>
          <a:p>
            <a:pPr marL="0" indent="0">
              <a:buNone/>
            </a:pPr>
            <a:r>
              <a:rPr lang="en-GB" dirty="0"/>
              <a:t>	A social and </a:t>
            </a:r>
            <a:r>
              <a:rPr lang="en-GB" i="1" u="sng" dirty="0"/>
              <a:t>cultural</a:t>
            </a:r>
            <a:r>
              <a:rPr lang="en-GB" dirty="0"/>
              <a:t> space, where values, social representations, rules, 	collective identities, sociability networks and subcultures and (re)produced...</a:t>
            </a:r>
          </a:p>
          <a:p>
            <a:pPr marL="0" indent="0">
              <a:buNone/>
            </a:pPr>
            <a:r>
              <a:rPr lang="en-GB" altLang="pt-PT" dirty="0"/>
              <a:t>Cultural dimensions are manageable</a:t>
            </a:r>
          </a:p>
          <a:p>
            <a:pPr marL="0" indent="0">
              <a:buNone/>
            </a:pPr>
            <a:r>
              <a:rPr lang="en-GB" altLang="pt-PT" dirty="0"/>
              <a:t>Organisational cultural is therefore seen as an important ingredient for efficiency and competitiveness</a:t>
            </a:r>
            <a:r>
              <a:rPr lang="pt-PT" altLang="pt-PT" dirty="0"/>
              <a:t> </a:t>
            </a:r>
          </a:p>
        </p:txBody>
      </p:sp>
    </p:spTree>
    <p:extLst>
      <p:ext uri="{BB962C8B-B14F-4D97-AF65-F5344CB8AC3E}">
        <p14:creationId xmlns:p14="http://schemas.microsoft.com/office/powerpoint/2010/main" val="1216536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The evolution of sociology of work</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a:xfrm>
            <a:off x="603250" y="2124252"/>
            <a:ext cx="5035550" cy="4128006"/>
          </a:xfrm>
        </p:spPr>
        <p:txBody>
          <a:bodyPr>
            <a:normAutofit/>
          </a:bodyPr>
          <a:lstStyle/>
          <a:p>
            <a:pPr marL="0" indent="0">
              <a:buNone/>
            </a:pPr>
            <a:r>
              <a:rPr lang="en-GB" b="1" dirty="0"/>
              <a:t>The 1960s:</a:t>
            </a:r>
          </a:p>
          <a:p>
            <a:r>
              <a:rPr lang="en-GB" altLang="pt-PT" dirty="0"/>
              <a:t>Focus on working conditions </a:t>
            </a:r>
          </a:p>
          <a:p>
            <a:r>
              <a:rPr lang="en-GB" altLang="pt-PT" dirty="0"/>
              <a:t>Degradation of working conditions</a:t>
            </a:r>
          </a:p>
          <a:p>
            <a:r>
              <a:rPr lang="en-GB" altLang="pt-PT" dirty="0"/>
              <a:t>Alienation</a:t>
            </a:r>
          </a:p>
          <a:p>
            <a:r>
              <a:rPr lang="en-GB" altLang="pt-PT" dirty="0"/>
              <a:t>Deskilling </a:t>
            </a:r>
          </a:p>
          <a:p>
            <a:r>
              <a:rPr lang="en-GB" altLang="pt-PT" dirty="0"/>
              <a:t>Labour movement and class struggle</a:t>
            </a:r>
          </a:p>
          <a:p>
            <a:pPr marL="0" indent="0">
              <a:buNone/>
            </a:pPr>
            <a:endParaRPr lang="pt-PT" altLang="pt-PT" b="1" dirty="0"/>
          </a:p>
        </p:txBody>
      </p:sp>
      <p:sp>
        <p:nvSpPr>
          <p:cNvPr id="4" name="Content Placeholder 2">
            <a:extLst>
              <a:ext uri="{FF2B5EF4-FFF2-40B4-BE49-F238E27FC236}">
                <a16:creationId xmlns:a16="http://schemas.microsoft.com/office/drawing/2014/main" id="{AC587CCA-88EB-42A6-BEA3-038F5E8AC3E5}"/>
              </a:ext>
            </a:extLst>
          </p:cNvPr>
          <p:cNvSpPr txBox="1">
            <a:spLocks/>
          </p:cNvSpPr>
          <p:nvPr/>
        </p:nvSpPr>
        <p:spPr>
          <a:xfrm>
            <a:off x="6574221" y="2124252"/>
            <a:ext cx="5035550" cy="4128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3048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1pPr>
            <a:lvl2pPr marL="609600" marR="0" indent="-304800" algn="l" defTabSz="1219169" latinLnBrk="0">
              <a:lnSpc>
                <a:spcPct val="90000"/>
              </a:lnSpc>
              <a:spcBef>
                <a:spcPts val="2250"/>
              </a:spcBef>
              <a:spcAft>
                <a:spcPts val="0"/>
              </a:spcAft>
              <a:buClrTx/>
              <a:buSzPct val="123000"/>
              <a:buFontTx/>
              <a:buChar char="•"/>
              <a:tabLst/>
              <a:defRPr sz="2000" b="0" i="0" u="none" strike="noStrike" cap="none" spc="0" baseline="0">
                <a:solidFill>
                  <a:srgbClr val="000000"/>
                </a:solidFill>
                <a:uFillTx/>
                <a:latin typeface="Sharp Sans"/>
                <a:ea typeface="Sharp Sans"/>
                <a:cs typeface="Sharp Sans"/>
                <a:sym typeface="Sharp Sans"/>
              </a:defRPr>
            </a:lvl2pPr>
            <a:lvl3pPr marL="914400" marR="0" indent="-304800" algn="l" defTabSz="1219169" latinLnBrk="0">
              <a:lnSpc>
                <a:spcPct val="90000"/>
              </a:lnSpc>
              <a:spcBef>
                <a:spcPts val="2250"/>
              </a:spcBef>
              <a:spcAft>
                <a:spcPts val="0"/>
              </a:spcAft>
              <a:buClrTx/>
              <a:buSzPct val="123000"/>
              <a:buFontTx/>
              <a:buChar char="•"/>
              <a:tabLst/>
              <a:defRPr sz="1800" b="0" i="0" u="none" strike="noStrike" cap="none" spc="0" baseline="0">
                <a:solidFill>
                  <a:srgbClr val="000000"/>
                </a:solidFill>
                <a:uFillTx/>
                <a:latin typeface="Sharp Sans"/>
                <a:ea typeface="Sharp Sans"/>
                <a:cs typeface="Sharp Sans"/>
                <a:sym typeface="Sharp Sans"/>
              </a:defRPr>
            </a:lvl3pPr>
            <a:lvl4pPr marL="1219200" marR="0" indent="-304800" algn="l" defTabSz="1219169" latinLnBrk="0">
              <a:lnSpc>
                <a:spcPct val="90000"/>
              </a:lnSpc>
              <a:spcBef>
                <a:spcPts val="2250"/>
              </a:spcBef>
              <a:spcAft>
                <a:spcPts val="0"/>
              </a:spcAft>
              <a:buClrTx/>
              <a:buSzPct val="123000"/>
              <a:buFontTx/>
              <a:buChar char="•"/>
              <a:tabLst/>
              <a:defRPr sz="1600" b="0" i="0" u="none" strike="noStrike" cap="none" spc="0" baseline="0">
                <a:solidFill>
                  <a:srgbClr val="000000"/>
                </a:solidFill>
                <a:uFillTx/>
                <a:latin typeface="Sharp Sans"/>
                <a:ea typeface="Sharp Sans"/>
                <a:cs typeface="Sharp Sans"/>
                <a:sym typeface="Sharp Sans"/>
              </a:defRPr>
            </a:lvl4pPr>
            <a:lvl5pPr marL="1524000" marR="0" indent="-304800" algn="l" defTabSz="1219169" latinLnBrk="0">
              <a:lnSpc>
                <a:spcPct val="90000"/>
              </a:lnSpc>
              <a:spcBef>
                <a:spcPts val="2250"/>
              </a:spcBef>
              <a:spcAft>
                <a:spcPts val="0"/>
              </a:spcAft>
              <a:buClrTx/>
              <a:buSzPct val="123000"/>
              <a:buFontTx/>
              <a:buChar char="•"/>
              <a:tabLst/>
              <a:defRPr sz="1600" b="0" i="0" u="none" strike="noStrike" cap="none" spc="0" baseline="0">
                <a:solidFill>
                  <a:srgbClr val="000000"/>
                </a:solidFill>
                <a:uFillTx/>
                <a:latin typeface="Sharp Sans"/>
                <a:ea typeface="Sharp Sans"/>
                <a:cs typeface="Sharp Sans"/>
                <a:sym typeface="Sharp Sans"/>
              </a:defRPr>
            </a:lvl5pPr>
            <a:lvl6pPr marL="18288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6pPr>
            <a:lvl7pPr marL="21336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7pPr>
            <a:lvl8pPr marL="24384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8pPr>
            <a:lvl9pPr marL="2743200" marR="0" indent="-304800" algn="l" defTabSz="1219169"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Sharp Sans"/>
                <a:ea typeface="Sharp Sans"/>
                <a:cs typeface="Sharp Sans"/>
                <a:sym typeface="Sharp Sans"/>
              </a:defRPr>
            </a:lvl9pPr>
          </a:lstStyle>
          <a:p>
            <a:pPr marL="0" indent="0">
              <a:buFontTx/>
              <a:buNone/>
            </a:pPr>
            <a:r>
              <a:rPr lang="en-GB" b="1" kern="0" dirty="0"/>
              <a:t>The 1980s:</a:t>
            </a:r>
          </a:p>
          <a:p>
            <a:r>
              <a:rPr lang="en-GB" altLang="pt-PT" kern="0" dirty="0"/>
              <a:t>Focus on the workplace as an empirical object</a:t>
            </a:r>
          </a:p>
          <a:p>
            <a:r>
              <a:rPr lang="en-GB" altLang="pt-PT" kern="0" dirty="0"/>
              <a:t> Firm=space of socialisation and integration</a:t>
            </a:r>
          </a:p>
          <a:p>
            <a:r>
              <a:rPr lang="en-GB" altLang="pt-PT" kern="0" dirty="0"/>
              <a:t> Production relations and social relations</a:t>
            </a:r>
          </a:p>
        </p:txBody>
      </p:sp>
    </p:spTree>
    <p:extLst>
      <p:ext uri="{BB962C8B-B14F-4D97-AF65-F5344CB8AC3E}">
        <p14:creationId xmlns:p14="http://schemas.microsoft.com/office/powerpoint/2010/main" val="703664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The evolution of sociology of work</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lnSpcReduction="10000"/>
          </a:bodyPr>
          <a:lstStyle/>
          <a:p>
            <a:pPr marL="0" indent="0">
              <a:buNone/>
            </a:pPr>
            <a:r>
              <a:rPr lang="en-GB" b="1" dirty="0"/>
              <a:t>Nowadays:</a:t>
            </a:r>
          </a:p>
          <a:p>
            <a:r>
              <a:rPr lang="en-GB" altLang="pt-PT" dirty="0"/>
              <a:t>Information and communication technologies, globalization</a:t>
            </a:r>
          </a:p>
          <a:p>
            <a:r>
              <a:rPr lang="en-GB" altLang="pt-PT" dirty="0"/>
              <a:t>Employment (in)security</a:t>
            </a:r>
          </a:p>
          <a:p>
            <a:r>
              <a:rPr lang="en-GB" altLang="pt-PT" dirty="0"/>
              <a:t>Flexible forms of work (contracts, working time, space…)</a:t>
            </a:r>
          </a:p>
          <a:p>
            <a:r>
              <a:rPr lang="en-GB" altLang="pt-PT" dirty="0"/>
              <a:t>Informal work</a:t>
            </a:r>
          </a:p>
          <a:p>
            <a:r>
              <a:rPr lang="en-GB" altLang="pt-PT" dirty="0"/>
              <a:t>Non-paid work, work-family life reconciliation</a:t>
            </a:r>
          </a:p>
          <a:p>
            <a:r>
              <a:rPr lang="en-GB" altLang="pt-PT" dirty="0"/>
              <a:t>Inequalities: global (e.g. care chains), gender, migration</a:t>
            </a:r>
            <a:endParaRPr lang="pt-PT" altLang="pt-PT" dirty="0"/>
          </a:p>
        </p:txBody>
      </p:sp>
    </p:spTree>
    <p:extLst>
      <p:ext uri="{BB962C8B-B14F-4D97-AF65-F5344CB8AC3E}">
        <p14:creationId xmlns:p14="http://schemas.microsoft.com/office/powerpoint/2010/main" val="3231104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Examples of real world applications</a:t>
            </a:r>
            <a:endParaRPr lang="pt-PT" dirty="0"/>
          </a:p>
        </p:txBody>
      </p:sp>
      <p:pic>
        <p:nvPicPr>
          <p:cNvPr id="4" name="Picture 6" descr="Image result for comportamentos humanos nas organizações - sabotagem">
            <a:hlinkClick r:id="rId2"/>
            <a:extLst>
              <a:ext uri="{FF2B5EF4-FFF2-40B4-BE49-F238E27FC236}">
                <a16:creationId xmlns:a16="http://schemas.microsoft.com/office/drawing/2014/main" id="{A3BBC5AE-E66F-49C4-A096-3C7480C807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505" y="946943"/>
            <a:ext cx="9080989" cy="496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21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Action Research - methodology</a:t>
            </a:r>
            <a:endParaRPr lang="pt-PT" dirty="0"/>
          </a:p>
        </p:txBody>
      </p:sp>
      <p:grpSp>
        <p:nvGrpSpPr>
          <p:cNvPr id="17" name="Group 16">
            <a:extLst>
              <a:ext uri="{FF2B5EF4-FFF2-40B4-BE49-F238E27FC236}">
                <a16:creationId xmlns:a16="http://schemas.microsoft.com/office/drawing/2014/main" id="{4CD1E427-BF42-43B5-A6F0-CDA07A8C357F}"/>
              </a:ext>
            </a:extLst>
          </p:cNvPr>
          <p:cNvGrpSpPr/>
          <p:nvPr/>
        </p:nvGrpSpPr>
        <p:grpSpPr>
          <a:xfrm>
            <a:off x="2767270" y="1216980"/>
            <a:ext cx="2175640" cy="4424040"/>
            <a:chOff x="1398" y="0"/>
            <a:chExt cx="2175640" cy="4424040"/>
          </a:xfrm>
          <a:solidFill>
            <a:srgbClr val="C00000"/>
          </a:solidFill>
        </p:grpSpPr>
        <p:sp>
          <p:nvSpPr>
            <p:cNvPr id="25" name="Rectangle: Rounded Corners 24">
              <a:extLst>
                <a:ext uri="{FF2B5EF4-FFF2-40B4-BE49-F238E27FC236}">
                  <a16:creationId xmlns:a16="http://schemas.microsoft.com/office/drawing/2014/main" id="{23D00C61-EE85-4B37-B0A0-C3A31F156F79}"/>
                </a:ext>
              </a:extLst>
            </p:cNvPr>
            <p:cNvSpPr/>
            <p:nvPr/>
          </p:nvSpPr>
          <p:spPr>
            <a:xfrm>
              <a:off x="1398" y="0"/>
              <a:ext cx="2175640" cy="4424040"/>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6" name="Rectangle: Rounded Corners 4">
              <a:extLst>
                <a:ext uri="{FF2B5EF4-FFF2-40B4-BE49-F238E27FC236}">
                  <a16:creationId xmlns:a16="http://schemas.microsoft.com/office/drawing/2014/main" id="{80584727-B852-408F-BCC5-69CFB04957F6}"/>
                </a:ext>
              </a:extLst>
            </p:cNvPr>
            <p:cNvSpPr txBox="1"/>
            <p:nvPr/>
          </p:nvSpPr>
          <p:spPr>
            <a:xfrm>
              <a:off x="124100" y="671004"/>
              <a:ext cx="1910628" cy="17696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PT" sz="2400" dirty="0">
                  <a:solidFill>
                    <a:schemeClr val="bg1"/>
                  </a:solidFill>
                  <a:latin typeface="+mj-lt"/>
                </a:rPr>
                <a:t>Diagnosis</a:t>
              </a:r>
              <a:endParaRPr lang="pt-PT" sz="2400" kern="1200" dirty="0">
                <a:solidFill>
                  <a:schemeClr val="bg1"/>
                </a:solidFill>
                <a:latin typeface="+mj-lt"/>
              </a:endParaRPr>
            </a:p>
            <a:p>
              <a:pPr marL="0" lvl="0" indent="0" algn="ctr" defTabSz="1066800">
                <a:lnSpc>
                  <a:spcPct val="90000"/>
                </a:lnSpc>
                <a:spcBef>
                  <a:spcPct val="0"/>
                </a:spcBef>
                <a:spcAft>
                  <a:spcPct val="35000"/>
                </a:spcAft>
                <a:buNone/>
              </a:pPr>
              <a:r>
                <a:rPr lang="pt-PT" altLang="pt-PT" sz="1800" kern="1200" dirty="0">
                  <a:solidFill>
                    <a:schemeClr val="bg1"/>
                  </a:solidFill>
                  <a:latin typeface="+mj-lt"/>
                </a:rPr>
                <a:t>Problem identification</a:t>
              </a:r>
              <a:endParaRPr lang="en-US" sz="1800" kern="1200" dirty="0">
                <a:solidFill>
                  <a:schemeClr val="bg1"/>
                </a:solidFill>
                <a:latin typeface="+mj-lt"/>
              </a:endParaRPr>
            </a:p>
          </p:txBody>
        </p:sp>
      </p:grpSp>
      <p:grpSp>
        <p:nvGrpSpPr>
          <p:cNvPr id="18" name="Group 17">
            <a:extLst>
              <a:ext uri="{FF2B5EF4-FFF2-40B4-BE49-F238E27FC236}">
                <a16:creationId xmlns:a16="http://schemas.microsoft.com/office/drawing/2014/main" id="{3C915B52-CC6F-415B-B1BA-B13756E32A90}"/>
              </a:ext>
            </a:extLst>
          </p:cNvPr>
          <p:cNvGrpSpPr/>
          <p:nvPr/>
        </p:nvGrpSpPr>
        <p:grpSpPr>
          <a:xfrm>
            <a:off x="5008180" y="1216980"/>
            <a:ext cx="2175640" cy="4424040"/>
            <a:chOff x="2242308" y="0"/>
            <a:chExt cx="2175640" cy="4424040"/>
          </a:xfrm>
          <a:solidFill>
            <a:srgbClr val="C00000"/>
          </a:solidFill>
        </p:grpSpPr>
        <p:sp>
          <p:nvSpPr>
            <p:cNvPr id="23" name="Rectangle: Rounded Corners 22">
              <a:extLst>
                <a:ext uri="{FF2B5EF4-FFF2-40B4-BE49-F238E27FC236}">
                  <a16:creationId xmlns:a16="http://schemas.microsoft.com/office/drawing/2014/main" id="{F969EF50-09C9-47B4-979B-DBBD5643E9B5}"/>
                </a:ext>
              </a:extLst>
            </p:cNvPr>
            <p:cNvSpPr/>
            <p:nvPr/>
          </p:nvSpPr>
          <p:spPr>
            <a:xfrm>
              <a:off x="2242308" y="0"/>
              <a:ext cx="2175640" cy="4424040"/>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4" name="Rectangle: Rounded Corners 6">
              <a:extLst>
                <a:ext uri="{FF2B5EF4-FFF2-40B4-BE49-F238E27FC236}">
                  <a16:creationId xmlns:a16="http://schemas.microsoft.com/office/drawing/2014/main" id="{6CA718CD-CF4B-4E99-B52C-6DE59C07EE58}"/>
                </a:ext>
              </a:extLst>
            </p:cNvPr>
            <p:cNvSpPr txBox="1"/>
            <p:nvPr/>
          </p:nvSpPr>
          <p:spPr>
            <a:xfrm>
              <a:off x="2339528" y="1433004"/>
              <a:ext cx="1947040" cy="17696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PT" sz="2400" kern="1200" dirty="0">
                  <a:latin typeface="+mj-lt"/>
                </a:rPr>
                <a:t>Intervention</a:t>
              </a:r>
            </a:p>
            <a:p>
              <a:pPr lvl="0" algn="ctr" defTabSz="1066800">
                <a:lnSpc>
                  <a:spcPct val="90000"/>
                </a:lnSpc>
                <a:spcBef>
                  <a:spcPct val="0"/>
                </a:spcBef>
                <a:spcAft>
                  <a:spcPct val="35000"/>
                </a:spcAft>
              </a:pPr>
              <a:r>
                <a:rPr lang="en-GB" dirty="0">
                  <a:latin typeface="+mj-lt"/>
                </a:rPr>
                <a:t>Structured activities, supported by techniques intended to reach the organisation as a whole </a:t>
              </a:r>
              <a:endParaRPr lang="en-US" sz="1400" kern="1200" dirty="0">
                <a:latin typeface="+mj-lt"/>
              </a:endParaRPr>
            </a:p>
          </p:txBody>
        </p:sp>
      </p:grpSp>
      <p:grpSp>
        <p:nvGrpSpPr>
          <p:cNvPr id="19" name="Group 18">
            <a:extLst>
              <a:ext uri="{FF2B5EF4-FFF2-40B4-BE49-F238E27FC236}">
                <a16:creationId xmlns:a16="http://schemas.microsoft.com/office/drawing/2014/main" id="{2366ECF3-E1FC-410B-988E-D4E38DA2FA1A}"/>
              </a:ext>
            </a:extLst>
          </p:cNvPr>
          <p:cNvGrpSpPr/>
          <p:nvPr/>
        </p:nvGrpSpPr>
        <p:grpSpPr>
          <a:xfrm>
            <a:off x="7249090" y="1216980"/>
            <a:ext cx="2175640" cy="4424040"/>
            <a:chOff x="4483218" y="0"/>
            <a:chExt cx="2175640" cy="4424040"/>
          </a:xfrm>
          <a:solidFill>
            <a:srgbClr val="C00000"/>
          </a:solidFill>
        </p:grpSpPr>
        <p:sp>
          <p:nvSpPr>
            <p:cNvPr id="21" name="Rectangle: Rounded Corners 20">
              <a:extLst>
                <a:ext uri="{FF2B5EF4-FFF2-40B4-BE49-F238E27FC236}">
                  <a16:creationId xmlns:a16="http://schemas.microsoft.com/office/drawing/2014/main" id="{A4FB0C43-32E1-4A03-8795-0E163C56B24D}"/>
                </a:ext>
              </a:extLst>
            </p:cNvPr>
            <p:cNvSpPr/>
            <p:nvPr/>
          </p:nvSpPr>
          <p:spPr>
            <a:xfrm>
              <a:off x="4483218" y="0"/>
              <a:ext cx="2175640" cy="4424040"/>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2" name="Rectangle: Rounded Corners 8">
              <a:extLst>
                <a:ext uri="{FF2B5EF4-FFF2-40B4-BE49-F238E27FC236}">
                  <a16:creationId xmlns:a16="http://schemas.microsoft.com/office/drawing/2014/main" id="{E70A76AD-3E58-4D68-B8F6-1ABDB491515E}"/>
                </a:ext>
              </a:extLst>
            </p:cNvPr>
            <p:cNvSpPr txBox="1"/>
            <p:nvPr/>
          </p:nvSpPr>
          <p:spPr>
            <a:xfrm>
              <a:off x="4553790" y="823404"/>
              <a:ext cx="2052938" cy="17696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endParaRPr lang="pt-PT" sz="2600" kern="1200" dirty="0">
                <a:latin typeface="+mj-lt"/>
              </a:endParaRPr>
            </a:p>
            <a:p>
              <a:pPr marL="0" lvl="0" indent="0" algn="ctr" defTabSz="1155700">
                <a:lnSpc>
                  <a:spcPct val="90000"/>
                </a:lnSpc>
                <a:spcBef>
                  <a:spcPct val="0"/>
                </a:spcBef>
                <a:spcAft>
                  <a:spcPct val="35000"/>
                </a:spcAft>
                <a:buNone/>
              </a:pPr>
              <a:r>
                <a:rPr lang="pt-PT" sz="2600" kern="1200" dirty="0">
                  <a:latin typeface="+mj-lt"/>
                </a:rPr>
                <a:t>Evaluation</a:t>
              </a:r>
            </a:p>
            <a:p>
              <a:pPr lvl="0" algn="ctr" defTabSz="1155700">
                <a:lnSpc>
                  <a:spcPct val="90000"/>
                </a:lnSpc>
                <a:spcBef>
                  <a:spcPct val="0"/>
                </a:spcBef>
                <a:spcAft>
                  <a:spcPct val="35000"/>
                </a:spcAft>
              </a:pPr>
              <a:r>
                <a:rPr lang="en-GB" dirty="0">
                  <a:latin typeface="+mj-lt"/>
                </a:rPr>
                <a:t>Obtained results versus expected results</a:t>
              </a:r>
            </a:p>
            <a:p>
              <a:pPr marL="0" lvl="0" indent="0" algn="ctr" defTabSz="1155700">
                <a:lnSpc>
                  <a:spcPct val="90000"/>
                </a:lnSpc>
                <a:spcBef>
                  <a:spcPct val="0"/>
                </a:spcBef>
                <a:spcAft>
                  <a:spcPct val="35000"/>
                </a:spcAft>
                <a:buNone/>
              </a:pPr>
              <a:endParaRPr lang="en-US" sz="2600" kern="1200" dirty="0">
                <a:latin typeface="+mj-lt"/>
              </a:endParaRPr>
            </a:p>
          </p:txBody>
        </p:sp>
      </p:grpSp>
      <p:sp>
        <p:nvSpPr>
          <p:cNvPr id="20" name="Arrow: Left-Right 19">
            <a:extLst>
              <a:ext uri="{FF2B5EF4-FFF2-40B4-BE49-F238E27FC236}">
                <a16:creationId xmlns:a16="http://schemas.microsoft.com/office/drawing/2014/main" id="{029172F9-326D-4AC6-97F9-74ECB2ED18CB}"/>
              </a:ext>
            </a:extLst>
          </p:cNvPr>
          <p:cNvSpPr/>
          <p:nvPr/>
        </p:nvSpPr>
        <p:spPr>
          <a:xfrm>
            <a:off x="3032282" y="4756212"/>
            <a:ext cx="6127437" cy="663606"/>
          </a:xfrm>
          <a:prstGeom prst="leftRightArrow">
            <a:avLst/>
          </a:prstGeom>
          <a:solidFill>
            <a:schemeClr val="accent4">
              <a:lumMod val="75000"/>
            </a:schemeClr>
          </a:solidFill>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1535572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839E2-5D27-482E-82D7-6A73D06ABC55}"/>
              </a:ext>
            </a:extLst>
          </p:cNvPr>
          <p:cNvSpPr>
            <a:spLocks noGrp="1"/>
          </p:cNvSpPr>
          <p:nvPr>
            <p:ph type="title"/>
          </p:nvPr>
        </p:nvSpPr>
        <p:spPr/>
        <p:txBody>
          <a:bodyPr/>
          <a:lstStyle/>
          <a:p>
            <a:r>
              <a:rPr lang="pt-PT" dirty="0">
                <a:solidFill>
                  <a:schemeClr val="tx1">
                    <a:lumMod val="50000"/>
                  </a:schemeClr>
                </a:solidFill>
              </a:rPr>
              <a:t>Professor</a:t>
            </a:r>
          </a:p>
        </p:txBody>
      </p:sp>
      <p:sp>
        <p:nvSpPr>
          <p:cNvPr id="3" name="Content Placeholder 2">
            <a:extLst>
              <a:ext uri="{FF2B5EF4-FFF2-40B4-BE49-F238E27FC236}">
                <a16:creationId xmlns:a16="http://schemas.microsoft.com/office/drawing/2014/main" id="{CF877E84-5EB0-41B3-8272-1BB2BA65ED40}"/>
              </a:ext>
            </a:extLst>
          </p:cNvPr>
          <p:cNvSpPr>
            <a:spLocks noGrp="1"/>
          </p:cNvSpPr>
          <p:nvPr>
            <p:ph idx="1"/>
          </p:nvPr>
        </p:nvSpPr>
        <p:spPr>
          <a:xfrm>
            <a:off x="603250" y="2124252"/>
            <a:ext cx="5111750" cy="4128006"/>
          </a:xfrm>
        </p:spPr>
        <p:txBody>
          <a:bodyPr>
            <a:normAutofit/>
          </a:bodyPr>
          <a:lstStyle/>
          <a:p>
            <a:pPr>
              <a:buFont typeface="Wingdings" panose="05000000000000000000" pitchFamily="2" charset="2"/>
              <a:buChar char="ü"/>
              <a:defRPr/>
            </a:pPr>
            <a:endParaRPr lang="pt-PT" altLang="pt-PT" sz="2000" b="1" dirty="0">
              <a:latin typeface="Arial" panose="020B0604020202020204" pitchFamily="34" charset="0"/>
            </a:endParaRPr>
          </a:p>
          <a:p>
            <a:pPr marL="0" indent="0">
              <a:buNone/>
              <a:defRPr/>
            </a:pPr>
            <a:endParaRPr lang="pt-PT" altLang="pt-PT" sz="2000" b="1" dirty="0">
              <a:latin typeface="Arial" panose="020B0604020202020204" pitchFamily="34" charset="0"/>
            </a:endParaRPr>
          </a:p>
        </p:txBody>
      </p:sp>
      <p:pic>
        <p:nvPicPr>
          <p:cNvPr id="1026" name="Picture 2" descr="https://www.iseg.ulisboa.pt/wp-content/uploads/astandring.jpg">
            <a:extLst>
              <a:ext uri="{FF2B5EF4-FFF2-40B4-BE49-F238E27FC236}">
                <a16:creationId xmlns:a16="http://schemas.microsoft.com/office/drawing/2014/main" id="{8D9AEE2B-029B-4A48-B079-05733B7A6D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1447800"/>
            <a:ext cx="3962400" cy="3962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4D3879A-422D-47D1-A8DA-9F1BF65EBAD0}"/>
              </a:ext>
            </a:extLst>
          </p:cNvPr>
          <p:cNvSpPr txBox="1"/>
          <p:nvPr/>
        </p:nvSpPr>
        <p:spPr>
          <a:xfrm>
            <a:off x="685800" y="2975759"/>
            <a:ext cx="5943600"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pt-PT" sz="2400" b="0" i="0" u="none" strike="noStrike" cap="none" spc="0" normalizeH="0" baseline="0" dirty="0">
                <a:ln>
                  <a:noFill/>
                </a:ln>
                <a:solidFill>
                  <a:srgbClr val="5E5E5E"/>
                </a:solidFill>
                <a:effectLst/>
                <a:uFillTx/>
                <a:latin typeface="+mn-lt"/>
                <a:ea typeface="+mn-ea"/>
                <a:cs typeface="+mn-cs"/>
                <a:sym typeface="Helvetica Neue"/>
              </a:rPr>
              <a:t>Adam Standring</a:t>
            </a:r>
          </a:p>
          <a:p>
            <a:pPr marL="0" marR="0" indent="0" defTabSz="2438338" rtl="0" fontAlgn="auto" latinLnBrk="0" hangingPunct="0">
              <a:lnSpc>
                <a:spcPct val="100000"/>
              </a:lnSpc>
              <a:spcBef>
                <a:spcPts val="0"/>
              </a:spcBef>
              <a:spcAft>
                <a:spcPts val="0"/>
              </a:spcAft>
              <a:buClrTx/>
              <a:buSzTx/>
              <a:buFontTx/>
              <a:buNone/>
              <a:tabLst/>
            </a:pPr>
            <a:r>
              <a:rPr lang="pt-PT" sz="2400" dirty="0">
                <a:solidFill>
                  <a:srgbClr val="5E5E5E"/>
                </a:solidFill>
                <a:sym typeface="Helvetica Neue"/>
                <a:hlinkClick r:id="rId3"/>
              </a:rPr>
              <a:t>astandring@iseg.ulisboa.pt</a:t>
            </a:r>
            <a:endParaRPr lang="pt-PT" sz="2400" dirty="0">
              <a:solidFill>
                <a:srgbClr val="5E5E5E"/>
              </a:solidFill>
              <a:sym typeface="Helvetica Neue"/>
            </a:endParaRPr>
          </a:p>
          <a:p>
            <a:pPr marL="0" marR="0" indent="0" algn="ctr" defTabSz="2438338" rtl="0" fontAlgn="auto" latinLnBrk="0" hangingPunct="0">
              <a:lnSpc>
                <a:spcPct val="100000"/>
              </a:lnSpc>
              <a:spcBef>
                <a:spcPts val="0"/>
              </a:spcBef>
              <a:spcAft>
                <a:spcPts val="0"/>
              </a:spcAft>
              <a:buClrTx/>
              <a:buSzTx/>
              <a:buFontTx/>
              <a:buNone/>
              <a:tabLst/>
            </a:pPr>
            <a:endParaRPr kumimoji="0" lang="pt-PT" sz="24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1255203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Organizational change</a:t>
            </a:r>
            <a:endParaRPr lang="pt-PT" dirty="0"/>
          </a:p>
        </p:txBody>
      </p:sp>
      <p:graphicFrame>
        <p:nvGraphicFramePr>
          <p:cNvPr id="13" name="Diagrama 2">
            <a:extLst>
              <a:ext uri="{FF2B5EF4-FFF2-40B4-BE49-F238E27FC236}">
                <a16:creationId xmlns:a16="http://schemas.microsoft.com/office/drawing/2014/main" id="{CF26B9DD-36AD-46C0-B612-A49A15C19226}"/>
              </a:ext>
            </a:extLst>
          </p:cNvPr>
          <p:cNvGraphicFramePr/>
          <p:nvPr>
            <p:extLst>
              <p:ext uri="{D42A27DB-BD31-4B8C-83A1-F6EECF244321}">
                <p14:modId xmlns:p14="http://schemas.microsoft.com/office/powerpoint/2010/main" val="3817820382"/>
              </p:ext>
            </p:extLst>
          </p:nvPr>
        </p:nvGraphicFramePr>
        <p:xfrm>
          <a:off x="1645541" y="1143000"/>
          <a:ext cx="2386907" cy="4424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 Box 14">
            <a:extLst>
              <a:ext uri="{FF2B5EF4-FFF2-40B4-BE49-F238E27FC236}">
                <a16:creationId xmlns:a16="http://schemas.microsoft.com/office/drawing/2014/main" id="{027D0A49-B686-40D0-AC84-AC041920C1B7}"/>
              </a:ext>
            </a:extLst>
          </p:cNvPr>
          <p:cNvSpPr txBox="1">
            <a:spLocks noChangeArrowheads="1"/>
          </p:cNvSpPr>
          <p:nvPr/>
        </p:nvSpPr>
        <p:spPr bwMode="auto">
          <a:xfrm>
            <a:off x="4392612" y="1214289"/>
            <a:ext cx="3913188" cy="2554545"/>
          </a:xfrm>
          <a:prstGeom prst="rect">
            <a:avLst/>
          </a:prstGeom>
          <a:solidFill>
            <a:schemeClr val="bg1"/>
          </a:solidFill>
          <a:ln w="9525">
            <a:solidFill>
              <a:schemeClr val="bg2"/>
            </a:solidFill>
            <a:miter lim="800000"/>
            <a:headEnd/>
            <a:tailEnd/>
          </a:ln>
        </p:spPr>
        <p:txBody>
          <a:bodyPr>
            <a:spAutoFit/>
          </a:bodyPr>
          <a:lstStyle>
            <a:lvl1pPr marL="342900" indent="-3429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 typeface="Wingdings" panose="05000000000000000000" pitchFamily="2" charset="2"/>
              <a:buChar char="ü"/>
            </a:pPr>
            <a:r>
              <a:rPr lang="pt-PT" altLang="pt-PT" sz="2000" dirty="0">
                <a:latin typeface="Arial" panose="020B0604020202020204" pitchFamily="34" charset="0"/>
              </a:rPr>
              <a:t>Technical system</a:t>
            </a:r>
          </a:p>
          <a:p>
            <a:pPr eaLnBrk="1" hangingPunct="1">
              <a:spcBef>
                <a:spcPct val="50000"/>
              </a:spcBef>
              <a:buClrTx/>
              <a:buSzTx/>
              <a:buFont typeface="Wingdings" panose="05000000000000000000" pitchFamily="2" charset="2"/>
              <a:buChar char="ü"/>
            </a:pPr>
            <a:r>
              <a:rPr lang="pt-PT" altLang="pt-PT" sz="2000" dirty="0">
                <a:latin typeface="Arial" panose="020B0604020202020204" pitchFamily="34" charset="0"/>
              </a:rPr>
              <a:t>Social system (formal and informal)</a:t>
            </a:r>
          </a:p>
          <a:p>
            <a:pPr eaLnBrk="1" hangingPunct="1">
              <a:spcBef>
                <a:spcPct val="50000"/>
              </a:spcBef>
              <a:buClrTx/>
              <a:buSzTx/>
              <a:buFont typeface="Wingdings" panose="05000000000000000000" pitchFamily="2" charset="2"/>
              <a:buChar char="ü"/>
            </a:pPr>
            <a:r>
              <a:rPr lang="pt-PT" altLang="pt-PT" sz="2000" dirty="0">
                <a:latin typeface="Arial" panose="020B0604020202020204" pitchFamily="34" charset="0"/>
              </a:rPr>
              <a:t>Organizational structure</a:t>
            </a:r>
          </a:p>
          <a:p>
            <a:pPr eaLnBrk="1" hangingPunct="1">
              <a:spcBef>
                <a:spcPct val="50000"/>
              </a:spcBef>
              <a:buClrTx/>
              <a:buSzTx/>
              <a:buFont typeface="Wingdings" panose="05000000000000000000" pitchFamily="2" charset="2"/>
              <a:buChar char="ü"/>
            </a:pPr>
            <a:r>
              <a:rPr lang="pt-PT" altLang="pt-PT" sz="2000" dirty="0">
                <a:latin typeface="Arial" panose="020B0604020202020204" pitchFamily="34" charset="0"/>
              </a:rPr>
              <a:t>Organizational processes</a:t>
            </a:r>
          </a:p>
          <a:p>
            <a:pPr eaLnBrk="1" hangingPunct="1">
              <a:spcBef>
                <a:spcPct val="50000"/>
              </a:spcBef>
              <a:buClrTx/>
              <a:buSzTx/>
              <a:buFont typeface="Wingdings" panose="05000000000000000000" pitchFamily="2" charset="2"/>
              <a:buChar char="ü"/>
            </a:pPr>
            <a:r>
              <a:rPr lang="pt-PT" altLang="pt-PT" sz="2000" dirty="0">
                <a:latin typeface="Arial" panose="020B0604020202020204" pitchFamily="34" charset="0"/>
              </a:rPr>
              <a:t>External context</a:t>
            </a:r>
          </a:p>
        </p:txBody>
      </p:sp>
      <p:sp>
        <p:nvSpPr>
          <p:cNvPr id="15" name="Text Box 14">
            <a:extLst>
              <a:ext uri="{FF2B5EF4-FFF2-40B4-BE49-F238E27FC236}">
                <a16:creationId xmlns:a16="http://schemas.microsoft.com/office/drawing/2014/main" id="{1D03BA38-F980-4518-B920-1E4586F12C09}"/>
              </a:ext>
            </a:extLst>
          </p:cNvPr>
          <p:cNvSpPr txBox="1">
            <a:spLocks noChangeArrowheads="1"/>
          </p:cNvSpPr>
          <p:nvPr/>
        </p:nvSpPr>
        <p:spPr bwMode="auto">
          <a:xfrm>
            <a:off x="4392612" y="3951139"/>
            <a:ext cx="3913188" cy="1169551"/>
          </a:xfrm>
          <a:prstGeom prst="rect">
            <a:avLst/>
          </a:prstGeom>
          <a:solidFill>
            <a:schemeClr val="bg1"/>
          </a:solidFill>
          <a:ln w="9525">
            <a:solidFill>
              <a:schemeClr val="bg2"/>
            </a:solidFill>
            <a:miter lim="800000"/>
            <a:headEnd/>
            <a:tailEnd/>
          </a:ln>
        </p:spPr>
        <p:txBody>
          <a:bodyPr>
            <a:spAutoFit/>
          </a:bodyPr>
          <a:lstStyle>
            <a:lvl1pPr marL="342900" indent="-3429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 typeface="Wingdings" panose="05000000000000000000" pitchFamily="2" charset="2"/>
              <a:buChar char="ü"/>
            </a:pPr>
            <a:r>
              <a:rPr lang="pt-PT" altLang="pt-PT" sz="2000" dirty="0">
                <a:latin typeface="Arial" panose="020B0604020202020204" pitchFamily="34" charset="0"/>
              </a:rPr>
              <a:t>Individual questionnaire</a:t>
            </a:r>
          </a:p>
          <a:p>
            <a:pPr eaLnBrk="1" hangingPunct="1">
              <a:spcBef>
                <a:spcPct val="50000"/>
              </a:spcBef>
              <a:buClrTx/>
              <a:buSzTx/>
              <a:buFont typeface="Wingdings" panose="05000000000000000000" pitchFamily="2" charset="2"/>
              <a:buChar char="ü"/>
            </a:pPr>
            <a:r>
              <a:rPr lang="pt-BR" altLang="pt-PT" sz="2000" dirty="0">
                <a:latin typeface="Arial" panose="020B0604020202020204" pitchFamily="34" charset="0"/>
              </a:rPr>
              <a:t>Evalution of managment/leadership style</a:t>
            </a:r>
          </a:p>
        </p:txBody>
      </p:sp>
    </p:spTree>
    <p:extLst>
      <p:ext uri="{BB962C8B-B14F-4D97-AF65-F5344CB8AC3E}">
        <p14:creationId xmlns:p14="http://schemas.microsoft.com/office/powerpoint/2010/main" val="1031802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Organizational change</a:t>
            </a:r>
            <a:endParaRPr lang="pt-PT" dirty="0"/>
          </a:p>
        </p:txBody>
      </p:sp>
      <p:pic>
        <p:nvPicPr>
          <p:cNvPr id="6" name="Picture 14">
            <a:extLst>
              <a:ext uri="{FF2B5EF4-FFF2-40B4-BE49-F238E27FC236}">
                <a16:creationId xmlns:a16="http://schemas.microsoft.com/office/drawing/2014/main" id="{299839E2-9C3D-44FF-A287-9B537AFD75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143000"/>
            <a:ext cx="7705725" cy="4214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8">
            <a:extLst>
              <a:ext uri="{FF2B5EF4-FFF2-40B4-BE49-F238E27FC236}">
                <a16:creationId xmlns:a16="http://schemas.microsoft.com/office/drawing/2014/main" id="{E584243F-BF4B-439E-9CD1-747052C4B351}"/>
              </a:ext>
            </a:extLst>
          </p:cNvPr>
          <p:cNvSpPr txBox="1">
            <a:spLocks noChangeArrowheads="1"/>
          </p:cNvSpPr>
          <p:nvPr/>
        </p:nvSpPr>
        <p:spPr bwMode="auto">
          <a:xfrm>
            <a:off x="2819400" y="2920409"/>
            <a:ext cx="3352800"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ts val="600"/>
              </a:spcBef>
              <a:buClrTx/>
              <a:buSzTx/>
              <a:buFontTx/>
              <a:buNone/>
            </a:pPr>
            <a:r>
              <a:rPr lang="pt-BR" altLang="pt-PT" sz="2000" b="1" dirty="0">
                <a:solidFill>
                  <a:schemeClr val="bg1"/>
                </a:solidFill>
                <a:latin typeface="Arial" panose="020B0604020202020204" pitchFamily="34" charset="0"/>
              </a:rPr>
              <a:t>Informal/Hidden Aspects</a:t>
            </a:r>
          </a:p>
          <a:p>
            <a:pPr marL="342900" indent="-342900">
              <a:spcBef>
                <a:spcPts val="600"/>
              </a:spcBef>
              <a:buClrTx/>
              <a:buSzTx/>
              <a:buFontTx/>
              <a:buChar char="-"/>
            </a:pPr>
            <a:r>
              <a:rPr lang="en-GB" altLang="pt-PT" sz="2000" dirty="0">
                <a:solidFill>
                  <a:schemeClr val="bg1"/>
                </a:solidFill>
                <a:latin typeface="Arial" panose="020B0604020202020204" pitchFamily="34" charset="0"/>
              </a:rPr>
              <a:t>Perceptions</a:t>
            </a:r>
          </a:p>
          <a:p>
            <a:pPr marL="342900" indent="-342900">
              <a:spcBef>
                <a:spcPts val="600"/>
              </a:spcBef>
              <a:buClrTx/>
              <a:buSzTx/>
              <a:buFontTx/>
              <a:buChar char="-"/>
            </a:pPr>
            <a:r>
              <a:rPr lang="en-GB" altLang="pt-PT" sz="2000" dirty="0">
                <a:solidFill>
                  <a:schemeClr val="bg1"/>
                </a:solidFill>
                <a:latin typeface="Arial" panose="020B0604020202020204" pitchFamily="34" charset="0"/>
              </a:rPr>
              <a:t>Attitudes</a:t>
            </a:r>
          </a:p>
          <a:p>
            <a:pPr marL="342900" indent="-342900">
              <a:spcBef>
                <a:spcPts val="600"/>
              </a:spcBef>
              <a:buClrTx/>
              <a:buSzTx/>
              <a:buFontTx/>
              <a:buChar char="-"/>
            </a:pPr>
            <a:r>
              <a:rPr lang="en-GB" altLang="pt-PT" sz="2000" dirty="0">
                <a:solidFill>
                  <a:schemeClr val="bg1"/>
                </a:solidFill>
                <a:latin typeface="Arial" panose="020B0604020202020204" pitchFamily="34" charset="0"/>
              </a:rPr>
              <a:t>Feelings</a:t>
            </a:r>
          </a:p>
          <a:p>
            <a:pPr marL="342900" indent="-342900">
              <a:spcBef>
                <a:spcPts val="600"/>
              </a:spcBef>
              <a:buClrTx/>
              <a:buSzTx/>
              <a:buFontTx/>
              <a:buChar char="-"/>
            </a:pPr>
            <a:r>
              <a:rPr lang="en-GB" altLang="pt-PT" sz="2000" dirty="0">
                <a:solidFill>
                  <a:schemeClr val="bg1"/>
                </a:solidFill>
                <a:latin typeface="Arial" panose="020B0604020202020204" pitchFamily="34" charset="0"/>
              </a:rPr>
              <a:t>Values, group norms</a:t>
            </a:r>
          </a:p>
          <a:p>
            <a:pPr marL="342900" indent="-342900">
              <a:spcBef>
                <a:spcPts val="600"/>
              </a:spcBef>
              <a:buClrTx/>
              <a:buSzTx/>
              <a:buFontTx/>
              <a:buChar char="-"/>
            </a:pPr>
            <a:r>
              <a:rPr lang="en-GB" altLang="pt-PT" sz="2000" dirty="0">
                <a:solidFill>
                  <a:schemeClr val="bg1"/>
                </a:solidFill>
                <a:latin typeface="Arial" panose="020B0604020202020204" pitchFamily="34" charset="0"/>
              </a:rPr>
              <a:t>Interactions</a:t>
            </a:r>
          </a:p>
        </p:txBody>
      </p:sp>
      <p:sp>
        <p:nvSpPr>
          <p:cNvPr id="8" name="Text Box 8">
            <a:extLst>
              <a:ext uri="{FF2B5EF4-FFF2-40B4-BE49-F238E27FC236}">
                <a16:creationId xmlns:a16="http://schemas.microsoft.com/office/drawing/2014/main" id="{6AE1E512-0654-4A3B-B670-FCD9F0F697AA}"/>
              </a:ext>
            </a:extLst>
          </p:cNvPr>
          <p:cNvSpPr txBox="1">
            <a:spLocks noChangeArrowheads="1"/>
          </p:cNvSpPr>
          <p:nvPr/>
        </p:nvSpPr>
        <p:spPr bwMode="auto">
          <a:xfrm>
            <a:off x="7391400" y="1104900"/>
            <a:ext cx="3092450"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r" eaLnBrk="1" hangingPunct="1">
              <a:spcBef>
                <a:spcPts val="600"/>
              </a:spcBef>
              <a:buClrTx/>
              <a:buSzTx/>
              <a:buFontTx/>
              <a:buNone/>
            </a:pPr>
            <a:r>
              <a:rPr lang="pt-BR" altLang="pt-PT" sz="2000" b="1" dirty="0">
                <a:solidFill>
                  <a:schemeClr val="bg1"/>
                </a:solidFill>
                <a:latin typeface="Arial" panose="020B0604020202020204" pitchFamily="34" charset="0"/>
              </a:rPr>
              <a:t>Visible/Formal Aspects</a:t>
            </a:r>
          </a:p>
          <a:p>
            <a:pPr algn="r">
              <a:spcBef>
                <a:spcPts val="600"/>
              </a:spcBef>
              <a:buClrTx/>
              <a:buSzTx/>
              <a:buNone/>
            </a:pPr>
            <a:r>
              <a:rPr lang="pt-PT" altLang="pt-PT" sz="2000" dirty="0">
                <a:solidFill>
                  <a:schemeClr val="bg1"/>
                </a:solidFill>
                <a:latin typeface="Arial" panose="020B0604020202020204" pitchFamily="34" charset="0"/>
              </a:rPr>
              <a:t> - Objectives</a:t>
            </a:r>
          </a:p>
          <a:p>
            <a:pPr algn="r">
              <a:spcBef>
                <a:spcPts val="600"/>
              </a:spcBef>
              <a:buClrTx/>
              <a:buSzTx/>
              <a:buNone/>
            </a:pPr>
            <a:r>
              <a:rPr lang="pt-PT" altLang="pt-PT" sz="2000" dirty="0">
                <a:solidFill>
                  <a:schemeClr val="bg1"/>
                </a:solidFill>
                <a:latin typeface="Arial" panose="020B0604020202020204" pitchFamily="34" charset="0"/>
              </a:rPr>
              <a:t> - Technology</a:t>
            </a:r>
          </a:p>
          <a:p>
            <a:pPr algn="r">
              <a:spcBef>
                <a:spcPts val="600"/>
              </a:spcBef>
              <a:buClrTx/>
              <a:buSzTx/>
              <a:buNone/>
            </a:pPr>
            <a:r>
              <a:rPr lang="pt-PT" altLang="pt-PT" sz="2000" dirty="0">
                <a:solidFill>
                  <a:schemeClr val="bg1"/>
                </a:solidFill>
                <a:latin typeface="Arial" panose="020B0604020202020204" pitchFamily="34" charset="0"/>
              </a:rPr>
              <a:t> - Structure</a:t>
            </a:r>
          </a:p>
          <a:p>
            <a:pPr algn="r">
              <a:spcBef>
                <a:spcPts val="600"/>
              </a:spcBef>
              <a:buClrTx/>
              <a:buSzTx/>
              <a:buNone/>
            </a:pPr>
            <a:r>
              <a:rPr lang="pt-PT" altLang="pt-PT" sz="2000" dirty="0">
                <a:solidFill>
                  <a:schemeClr val="bg1"/>
                </a:solidFill>
                <a:latin typeface="Arial" panose="020B0604020202020204" pitchFamily="34" charset="0"/>
              </a:rPr>
              <a:t> - Procedures...</a:t>
            </a:r>
          </a:p>
          <a:p>
            <a:pPr eaLnBrk="1" hangingPunct="1">
              <a:spcBef>
                <a:spcPts val="600"/>
              </a:spcBef>
              <a:buClrTx/>
              <a:buSzTx/>
              <a:buFontTx/>
              <a:buNone/>
            </a:pPr>
            <a:endParaRPr lang="pt-PT" altLang="pt-PT" sz="2000" dirty="0">
              <a:solidFill>
                <a:schemeClr val="bg1"/>
              </a:solidFill>
              <a:latin typeface="Arial" panose="020B0604020202020204" pitchFamily="34" charset="0"/>
            </a:endParaRPr>
          </a:p>
        </p:txBody>
      </p:sp>
    </p:spTree>
    <p:extLst>
      <p:ext uri="{BB962C8B-B14F-4D97-AF65-F5344CB8AC3E}">
        <p14:creationId xmlns:p14="http://schemas.microsoft.com/office/powerpoint/2010/main" val="3292194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Organizational change</a:t>
            </a:r>
            <a:endParaRPr lang="pt-PT" dirty="0"/>
          </a:p>
        </p:txBody>
      </p:sp>
      <p:sp>
        <p:nvSpPr>
          <p:cNvPr id="6" name="Rectangle: Rounded Corners 5">
            <a:extLst>
              <a:ext uri="{FF2B5EF4-FFF2-40B4-BE49-F238E27FC236}">
                <a16:creationId xmlns:a16="http://schemas.microsoft.com/office/drawing/2014/main" id="{CE50C37E-5DAC-48A5-B8CF-E4A83363E9A8}"/>
              </a:ext>
            </a:extLst>
          </p:cNvPr>
          <p:cNvSpPr/>
          <p:nvPr/>
        </p:nvSpPr>
        <p:spPr>
          <a:xfrm>
            <a:off x="1811720" y="1066800"/>
            <a:ext cx="2175640" cy="4424040"/>
          </a:xfrm>
          <a:prstGeom prst="roundRect">
            <a:avLst>
              <a:gd name="adj" fmla="val 10000"/>
            </a:avLst>
          </a:pr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7" name="Rectangle: Rounded Corners 6">
            <a:extLst>
              <a:ext uri="{FF2B5EF4-FFF2-40B4-BE49-F238E27FC236}">
                <a16:creationId xmlns:a16="http://schemas.microsoft.com/office/drawing/2014/main" id="{B016D460-8462-4613-BC90-4A9C9ACDEC7E}"/>
              </a:ext>
            </a:extLst>
          </p:cNvPr>
          <p:cNvSpPr txBox="1"/>
          <p:nvPr/>
        </p:nvSpPr>
        <p:spPr>
          <a:xfrm>
            <a:off x="1926020" y="2576004"/>
            <a:ext cx="1947040" cy="1769616"/>
          </a:xfrm>
          <a:prstGeom prst="rect">
            <a:avLst/>
          </a:prstGeom>
          <a:solidFill>
            <a:srgbClr val="C00000"/>
          </a:solidFill>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PT" sz="2400" kern="1200" dirty="0">
                <a:latin typeface="+mj-lt"/>
              </a:rPr>
              <a:t>Intervention</a:t>
            </a:r>
          </a:p>
          <a:p>
            <a:pPr lvl="0" algn="ctr" defTabSz="1066800">
              <a:lnSpc>
                <a:spcPct val="90000"/>
              </a:lnSpc>
              <a:spcBef>
                <a:spcPct val="0"/>
              </a:spcBef>
              <a:spcAft>
                <a:spcPct val="35000"/>
              </a:spcAft>
            </a:pPr>
            <a:r>
              <a:rPr lang="en-GB" dirty="0">
                <a:latin typeface="+mj-lt"/>
              </a:rPr>
              <a:t>Structured activities, supported by techniques intended to reach the organisation as a whole </a:t>
            </a:r>
            <a:endParaRPr lang="en-US" sz="1400" kern="1200" dirty="0">
              <a:latin typeface="+mj-lt"/>
            </a:endParaRPr>
          </a:p>
        </p:txBody>
      </p:sp>
      <p:sp>
        <p:nvSpPr>
          <p:cNvPr id="3" name="Rectangle 2">
            <a:extLst>
              <a:ext uri="{FF2B5EF4-FFF2-40B4-BE49-F238E27FC236}">
                <a16:creationId xmlns:a16="http://schemas.microsoft.com/office/drawing/2014/main" id="{AF3C551A-C401-40EB-A48E-CF24284966B8}"/>
              </a:ext>
            </a:extLst>
          </p:cNvPr>
          <p:cNvSpPr/>
          <p:nvPr/>
        </p:nvSpPr>
        <p:spPr>
          <a:xfrm>
            <a:off x="4224277" y="1182494"/>
            <a:ext cx="3416521" cy="4154984"/>
          </a:xfrm>
          <a:prstGeom prst="rect">
            <a:avLst/>
          </a:prstGeom>
        </p:spPr>
        <p:txBody>
          <a:bodyPr wrap="square">
            <a:spAutoFit/>
          </a:bodyPr>
          <a:lstStyle/>
          <a:p>
            <a:pPr>
              <a:spcBef>
                <a:spcPct val="0"/>
              </a:spcBef>
            </a:pPr>
            <a:r>
              <a:rPr lang="en-GB" altLang="pt-PT" sz="2400" dirty="0">
                <a:solidFill>
                  <a:schemeClr val="tx1">
                    <a:lumMod val="50000"/>
                  </a:schemeClr>
                </a:solidFill>
                <a:latin typeface="Sharp Sans"/>
              </a:rPr>
              <a:t>Interpersonal interventions</a:t>
            </a:r>
          </a:p>
          <a:p>
            <a:pPr>
              <a:spcBef>
                <a:spcPct val="0"/>
              </a:spcBef>
            </a:pPr>
            <a:r>
              <a:rPr lang="en-GB" altLang="pt-PT" sz="2400" dirty="0">
                <a:solidFill>
                  <a:schemeClr val="tx1">
                    <a:lumMod val="50000"/>
                  </a:schemeClr>
                </a:solidFill>
                <a:latin typeface="Sharp Sans"/>
              </a:rPr>
              <a:t>e.g. enhance individual skills, conflict resolution</a:t>
            </a:r>
          </a:p>
          <a:p>
            <a:pPr>
              <a:spcBef>
                <a:spcPct val="0"/>
              </a:spcBef>
            </a:pPr>
            <a:endParaRPr lang="en-GB" altLang="pt-PT" sz="2400" dirty="0">
              <a:solidFill>
                <a:schemeClr val="tx1">
                  <a:lumMod val="50000"/>
                </a:schemeClr>
              </a:solidFill>
              <a:latin typeface="Sharp Sans"/>
            </a:endParaRPr>
          </a:p>
          <a:p>
            <a:pPr>
              <a:spcBef>
                <a:spcPct val="0"/>
              </a:spcBef>
            </a:pPr>
            <a:r>
              <a:rPr lang="en-GB" altLang="pt-PT" sz="2400" dirty="0">
                <a:solidFill>
                  <a:schemeClr val="tx1">
                    <a:lumMod val="50000"/>
                  </a:schemeClr>
                </a:solidFill>
                <a:latin typeface="Sharp Sans"/>
              </a:rPr>
              <a:t>Group interventions</a:t>
            </a:r>
          </a:p>
          <a:p>
            <a:pPr>
              <a:spcBef>
                <a:spcPct val="0"/>
              </a:spcBef>
            </a:pPr>
            <a:r>
              <a:rPr lang="en-GB" altLang="pt-PT" sz="2400" dirty="0">
                <a:solidFill>
                  <a:schemeClr val="tx1">
                    <a:lumMod val="50000"/>
                  </a:schemeClr>
                </a:solidFill>
                <a:latin typeface="Sharp Sans"/>
              </a:rPr>
              <a:t>e.g. to enhance communication, facilitate a better balance between both personal and group needs</a:t>
            </a:r>
          </a:p>
        </p:txBody>
      </p:sp>
      <p:sp>
        <p:nvSpPr>
          <p:cNvPr id="8" name="Rectangle: Rounded Corners 7">
            <a:extLst>
              <a:ext uri="{FF2B5EF4-FFF2-40B4-BE49-F238E27FC236}">
                <a16:creationId xmlns:a16="http://schemas.microsoft.com/office/drawing/2014/main" id="{08151F24-232B-4FE4-9A0D-750B7A459541}"/>
              </a:ext>
            </a:extLst>
          </p:cNvPr>
          <p:cNvSpPr/>
          <p:nvPr/>
        </p:nvSpPr>
        <p:spPr>
          <a:xfrm>
            <a:off x="8610600" y="1047966"/>
            <a:ext cx="2175640" cy="4424040"/>
          </a:xfrm>
          <a:prstGeom prst="roundRect">
            <a:avLst>
              <a:gd name="adj" fmla="val 10000"/>
            </a:avLst>
          </a:pr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9" name="Rectangle: Rounded Corners 6">
            <a:extLst>
              <a:ext uri="{FF2B5EF4-FFF2-40B4-BE49-F238E27FC236}">
                <a16:creationId xmlns:a16="http://schemas.microsoft.com/office/drawing/2014/main" id="{E628643C-0C0F-4A9D-93A2-FA0D0460BF78}"/>
              </a:ext>
            </a:extLst>
          </p:cNvPr>
          <p:cNvSpPr txBox="1"/>
          <p:nvPr/>
        </p:nvSpPr>
        <p:spPr>
          <a:xfrm>
            <a:off x="8707820" y="3012150"/>
            <a:ext cx="1947040" cy="1769616"/>
          </a:xfrm>
          <a:prstGeom prst="rect">
            <a:avLst/>
          </a:prstGeom>
          <a:solidFill>
            <a:srgbClr val="C00000"/>
          </a:solidFill>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PT" sz="2400" kern="1200" dirty="0">
                <a:latin typeface="+mj-lt"/>
              </a:rPr>
              <a:t>Evaluation</a:t>
            </a:r>
          </a:p>
          <a:p>
            <a:pPr lvl="0" algn="ctr" defTabSz="1155700">
              <a:lnSpc>
                <a:spcPct val="90000"/>
              </a:lnSpc>
              <a:spcBef>
                <a:spcPct val="0"/>
              </a:spcBef>
              <a:spcAft>
                <a:spcPct val="35000"/>
              </a:spcAft>
            </a:pPr>
            <a:r>
              <a:rPr lang="en-GB" dirty="0"/>
              <a:t>Obtained results versus expected results</a:t>
            </a:r>
          </a:p>
        </p:txBody>
      </p:sp>
      <p:sp>
        <p:nvSpPr>
          <p:cNvPr id="10" name="Oval 9">
            <a:extLst>
              <a:ext uri="{FF2B5EF4-FFF2-40B4-BE49-F238E27FC236}">
                <a16:creationId xmlns:a16="http://schemas.microsoft.com/office/drawing/2014/main" id="{621E75FA-EB79-44BB-93AD-82C4F8A93246}"/>
              </a:ext>
            </a:extLst>
          </p:cNvPr>
          <p:cNvSpPr/>
          <p:nvPr/>
        </p:nvSpPr>
        <p:spPr>
          <a:xfrm>
            <a:off x="8961817" y="1182788"/>
            <a:ext cx="1473205" cy="1473205"/>
          </a:xfrm>
          <a:prstGeom prst="ellipse">
            <a:avLst/>
          </a:prstGeom>
          <a:blipFill>
            <a:blip r:embed="rId2">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772402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Organizational Development</a:t>
            </a:r>
            <a:endParaRPr lang="pt-PT" dirty="0"/>
          </a:p>
        </p:txBody>
      </p:sp>
      <p:pic>
        <p:nvPicPr>
          <p:cNvPr id="9" name="Picture 3">
            <a:extLst>
              <a:ext uri="{FF2B5EF4-FFF2-40B4-BE49-F238E27FC236}">
                <a16:creationId xmlns:a16="http://schemas.microsoft.com/office/drawing/2014/main" id="{9E546D6D-2E20-438B-932E-A24AE11BF2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644547"/>
            <a:ext cx="8319527" cy="5295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4798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Kotter’s 8-Step Change Model</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a:bodyPr>
          <a:lstStyle/>
          <a:p>
            <a:pPr marL="0" indent="0">
              <a:buNone/>
            </a:pPr>
            <a:r>
              <a:rPr lang="en-GB" dirty="0"/>
              <a:t>Watch the video:</a:t>
            </a:r>
          </a:p>
          <a:p>
            <a:pPr marL="0" indent="0">
              <a:buNone/>
            </a:pPr>
            <a:endParaRPr lang="en-GB" b="1" dirty="0"/>
          </a:p>
          <a:p>
            <a:pPr marL="0" indent="0">
              <a:buNone/>
            </a:pPr>
            <a:r>
              <a:rPr lang="en-GB" b="1" dirty="0">
                <a:hlinkClick r:id="rId2"/>
              </a:rPr>
              <a:t>https://www.youtube.com/watch?v=22coAwMD9M0</a:t>
            </a:r>
            <a:endParaRPr lang="en-GB" b="1" dirty="0"/>
          </a:p>
          <a:p>
            <a:pPr marL="0" indent="0">
              <a:buNone/>
            </a:pPr>
            <a:endParaRPr lang="pt-PT" altLang="pt-PT" dirty="0"/>
          </a:p>
        </p:txBody>
      </p:sp>
    </p:spTree>
    <p:extLst>
      <p:ext uri="{BB962C8B-B14F-4D97-AF65-F5344CB8AC3E}">
        <p14:creationId xmlns:p14="http://schemas.microsoft.com/office/powerpoint/2010/main" val="1441739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Organizational Development</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a:bodyPr>
          <a:lstStyle/>
          <a:p>
            <a:pPr marL="0" indent="0">
              <a:buNone/>
            </a:pPr>
            <a:r>
              <a:rPr lang="en-GB" b="1" dirty="0"/>
              <a:t>Methods and aims:</a:t>
            </a:r>
          </a:p>
          <a:p>
            <a:r>
              <a:rPr lang="fr-FR" altLang="pt-PT" dirty="0"/>
              <a:t>Social </a:t>
            </a:r>
            <a:r>
              <a:rPr lang="en-GB" altLang="pt-PT" dirty="0"/>
              <a:t>psychology</a:t>
            </a:r>
            <a:r>
              <a:rPr lang="fr-FR" altLang="pt-PT" dirty="0"/>
              <a:t>: group </a:t>
            </a:r>
            <a:r>
              <a:rPr lang="en-GB" altLang="pt-PT" dirty="0"/>
              <a:t>dynamics</a:t>
            </a:r>
            <a:r>
              <a:rPr lang="fr-FR" altLang="pt-PT" dirty="0"/>
              <a:t>, T-group techniques (Lewin, 1946)</a:t>
            </a:r>
          </a:p>
          <a:p>
            <a:r>
              <a:rPr lang="en-GB" altLang="pt-PT" dirty="0"/>
              <a:t>Sociology: Open System, Sociotechnical System, Action Research</a:t>
            </a:r>
          </a:p>
          <a:p>
            <a:r>
              <a:rPr lang="pt-BR" altLang="pt-PT" dirty="0"/>
              <a:t>Individuals, groups, organizations and context/environment</a:t>
            </a:r>
          </a:p>
          <a:p>
            <a:r>
              <a:rPr lang="pt-BR" altLang="pt-PT" dirty="0"/>
              <a:t>Collaborating ethos between consultants and organization</a:t>
            </a:r>
          </a:p>
          <a:p>
            <a:r>
              <a:rPr lang="en-GB" altLang="pt-PT" dirty="0"/>
              <a:t>Aims to improve the organisational performance both in terms of adaptation to external environmental and adjustments at an internal level</a:t>
            </a:r>
            <a:endParaRPr lang="pt-PT" altLang="pt-PT" dirty="0"/>
          </a:p>
        </p:txBody>
      </p:sp>
    </p:spTree>
    <p:extLst>
      <p:ext uri="{BB962C8B-B14F-4D97-AF65-F5344CB8AC3E}">
        <p14:creationId xmlns:p14="http://schemas.microsoft.com/office/powerpoint/2010/main" val="420902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Organizational Development</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a:bodyPr>
          <a:lstStyle/>
          <a:p>
            <a:pPr marL="0" indent="0">
              <a:buNone/>
            </a:pPr>
            <a:r>
              <a:rPr lang="en-GB" b="1" dirty="0"/>
              <a:t>Resisting change:</a:t>
            </a:r>
          </a:p>
          <a:p>
            <a:pPr algn="just">
              <a:spcBef>
                <a:spcPct val="50000"/>
              </a:spcBef>
              <a:buSzTx/>
              <a:buFont typeface="Wingdings" panose="05000000000000000000" pitchFamily="2" charset="2"/>
              <a:buChar char="ü"/>
            </a:pPr>
            <a:r>
              <a:rPr lang="pt-PT" altLang="pt-PT" dirty="0"/>
              <a:t>Uncertainty as to the causes and effects of change</a:t>
            </a:r>
          </a:p>
          <a:p>
            <a:pPr algn="just">
              <a:spcBef>
                <a:spcPct val="50000"/>
              </a:spcBef>
              <a:buSzTx/>
              <a:buFont typeface="Wingdings" panose="05000000000000000000" pitchFamily="2" charset="2"/>
              <a:buChar char="ü"/>
            </a:pPr>
            <a:r>
              <a:rPr lang="pt-PT" altLang="pt-PT" dirty="0"/>
              <a:t>Change perceived as threatening</a:t>
            </a:r>
          </a:p>
          <a:p>
            <a:pPr algn="just">
              <a:spcBef>
                <a:spcPct val="50000"/>
              </a:spcBef>
              <a:buSzTx/>
              <a:buFont typeface="Wingdings" panose="05000000000000000000" pitchFamily="2" charset="2"/>
              <a:buChar char="ü"/>
            </a:pPr>
            <a:r>
              <a:rPr lang="pt-PT" altLang="pt-PT" dirty="0"/>
              <a:t>Large changes</a:t>
            </a:r>
          </a:p>
          <a:p>
            <a:pPr algn="just">
              <a:spcBef>
                <a:spcPct val="50000"/>
              </a:spcBef>
              <a:buSzTx/>
              <a:buFont typeface="Wingdings" panose="05000000000000000000" pitchFamily="2" charset="2"/>
              <a:buChar char="ü"/>
            </a:pPr>
            <a:r>
              <a:rPr lang="pt-PT" altLang="pt-PT" dirty="0"/>
              <a:t>Externally-driven changes</a:t>
            </a:r>
          </a:p>
          <a:p>
            <a:pPr algn="just">
              <a:spcBef>
                <a:spcPct val="50000"/>
              </a:spcBef>
              <a:buSzTx/>
              <a:buFont typeface="Wingdings" panose="05000000000000000000" pitchFamily="2" charset="2"/>
              <a:buChar char="ü"/>
            </a:pPr>
            <a:r>
              <a:rPr lang="pt-PT" altLang="pt-PT" dirty="0"/>
              <a:t>Resentment, unresolved conflicts</a:t>
            </a:r>
          </a:p>
          <a:p>
            <a:pPr algn="just">
              <a:spcBef>
                <a:spcPct val="50000"/>
              </a:spcBef>
              <a:buSzTx/>
              <a:buFont typeface="Wingdings" panose="05000000000000000000" pitchFamily="2" charset="2"/>
              <a:buChar char="ü"/>
            </a:pPr>
            <a:r>
              <a:rPr lang="pt-PT" altLang="pt-PT" dirty="0"/>
              <a:t>Intransparent</a:t>
            </a:r>
          </a:p>
        </p:txBody>
      </p:sp>
    </p:spTree>
    <p:extLst>
      <p:ext uri="{BB962C8B-B14F-4D97-AF65-F5344CB8AC3E}">
        <p14:creationId xmlns:p14="http://schemas.microsoft.com/office/powerpoint/2010/main" val="4228044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Organizational Development</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a:bodyPr>
          <a:lstStyle/>
          <a:p>
            <a:pPr marL="0" indent="0">
              <a:buNone/>
            </a:pPr>
            <a:r>
              <a:rPr lang="en-GB" b="1" dirty="0"/>
              <a:t>Forms of resistance</a:t>
            </a:r>
          </a:p>
          <a:p>
            <a:pPr algn="just">
              <a:spcBef>
                <a:spcPct val="50000"/>
              </a:spcBef>
              <a:buSzTx/>
              <a:buFont typeface="Wingdings" panose="05000000000000000000" pitchFamily="2" charset="2"/>
              <a:buChar char="ü"/>
            </a:pPr>
            <a:r>
              <a:rPr lang="pt-PT" altLang="pt-PT" dirty="0"/>
              <a:t>Passive stance</a:t>
            </a:r>
          </a:p>
          <a:p>
            <a:pPr algn="just">
              <a:spcBef>
                <a:spcPct val="50000"/>
              </a:spcBef>
              <a:buSzTx/>
              <a:buFont typeface="Wingdings" panose="05000000000000000000" pitchFamily="2" charset="2"/>
              <a:buChar char="ü"/>
            </a:pPr>
            <a:r>
              <a:rPr lang="pt-PT" altLang="pt-PT" dirty="0"/>
              <a:t>Indiference </a:t>
            </a:r>
          </a:p>
          <a:p>
            <a:pPr algn="just">
              <a:spcBef>
                <a:spcPct val="50000"/>
              </a:spcBef>
              <a:buSzTx/>
              <a:buFont typeface="Wingdings" panose="05000000000000000000" pitchFamily="2" charset="2"/>
              <a:buChar char="ü"/>
            </a:pPr>
            <a:r>
              <a:rPr lang="pt-PT" altLang="pt-PT" dirty="0"/>
              <a:t>Negligence</a:t>
            </a:r>
          </a:p>
          <a:p>
            <a:pPr algn="just">
              <a:spcBef>
                <a:spcPct val="50000"/>
              </a:spcBef>
              <a:buSzTx/>
              <a:buFont typeface="Wingdings" panose="05000000000000000000" pitchFamily="2" charset="2"/>
              <a:buChar char="ü"/>
            </a:pPr>
            <a:r>
              <a:rPr lang="pt-PT" altLang="pt-PT" dirty="0"/>
              <a:t>Sabotage</a:t>
            </a:r>
          </a:p>
          <a:p>
            <a:pPr algn="just">
              <a:spcBef>
                <a:spcPct val="50000"/>
              </a:spcBef>
              <a:buSzTx/>
              <a:buFont typeface="Wingdings" panose="05000000000000000000" pitchFamily="2" charset="2"/>
              <a:buChar char="ü"/>
            </a:pPr>
            <a:r>
              <a:rPr lang="pt-PT" altLang="pt-PT" dirty="0"/>
              <a:t>Industrial action and conflicts</a:t>
            </a:r>
          </a:p>
        </p:txBody>
      </p:sp>
      <p:pic>
        <p:nvPicPr>
          <p:cNvPr id="5" name="Picture 8">
            <a:extLst>
              <a:ext uri="{FF2B5EF4-FFF2-40B4-BE49-F238E27FC236}">
                <a16:creationId xmlns:a16="http://schemas.microsoft.com/office/drawing/2014/main" id="{88D6F92F-3322-4BB7-AA7F-27627B3C3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1246187"/>
            <a:ext cx="3416300" cy="2182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9">
            <a:extLst>
              <a:ext uri="{FF2B5EF4-FFF2-40B4-BE49-F238E27FC236}">
                <a16:creationId xmlns:a16="http://schemas.microsoft.com/office/drawing/2014/main" id="{83905D78-8DC3-48B2-87C3-00265A81D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6300"/>
          <a:stretch>
            <a:fillRect/>
          </a:stretch>
        </p:blipFill>
        <p:spPr bwMode="auto">
          <a:xfrm>
            <a:off x="7202488" y="3538537"/>
            <a:ext cx="1852612" cy="2224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13" descr="Image result for comportamentos humanos nas organizações - sabotagem">
            <a:hlinkClick r:id="rId4"/>
            <a:extLst>
              <a:ext uri="{FF2B5EF4-FFF2-40B4-BE49-F238E27FC236}">
                <a16:creationId xmlns:a16="http://schemas.microsoft.com/office/drawing/2014/main" id="{1EF64FE3-1163-4EC0-926D-6AF3EDA175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1031"/>
          <a:stretch>
            <a:fillRect/>
          </a:stretch>
        </p:blipFill>
        <p:spPr bwMode="auto">
          <a:xfrm>
            <a:off x="9188450" y="3538537"/>
            <a:ext cx="2549525"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509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Essential reading</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a:xfrm>
            <a:off x="609600" y="1600200"/>
            <a:ext cx="10064750" cy="4347258"/>
          </a:xfrm>
        </p:spPr>
        <p:txBody>
          <a:bodyPr>
            <a:normAutofit/>
          </a:bodyPr>
          <a:lstStyle/>
          <a:p>
            <a:pPr marL="0" indent="0">
              <a:buNone/>
            </a:pPr>
            <a:r>
              <a:rPr lang="en-GB" dirty="0"/>
              <a:t>CUMMINGS, T. (2004), “Organizational Development and change”, in J. Boonstra, </a:t>
            </a:r>
            <a:r>
              <a:rPr lang="en-GB" i="1" dirty="0"/>
              <a:t>Dynamics of Organizational Change and Learning</a:t>
            </a:r>
            <a:r>
              <a:rPr lang="en-GB" dirty="0"/>
              <a:t>, Chichester, John Wiley &amp; Sons, pp. 25-42.</a:t>
            </a:r>
            <a:endParaRPr lang="pt-PT" altLang="pt-PT" dirty="0"/>
          </a:p>
        </p:txBody>
      </p:sp>
      <p:pic>
        <p:nvPicPr>
          <p:cNvPr id="9" name="Picture 8">
            <a:extLst>
              <a:ext uri="{FF2B5EF4-FFF2-40B4-BE49-F238E27FC236}">
                <a16:creationId xmlns:a16="http://schemas.microsoft.com/office/drawing/2014/main" id="{1E1C5808-7DAC-441F-BC95-A945D638F06B}"/>
              </a:ext>
            </a:extLst>
          </p:cNvPr>
          <p:cNvPicPr>
            <a:picLocks noChangeAspect="1"/>
          </p:cNvPicPr>
          <p:nvPr/>
        </p:nvPicPr>
        <p:blipFill>
          <a:blip r:embed="rId2"/>
          <a:stretch>
            <a:fillRect/>
          </a:stretch>
        </p:blipFill>
        <p:spPr>
          <a:xfrm>
            <a:off x="3657600" y="2362200"/>
            <a:ext cx="6391275" cy="3790950"/>
          </a:xfrm>
          <a:prstGeom prst="rect">
            <a:avLst/>
          </a:prstGeom>
        </p:spPr>
      </p:pic>
    </p:spTree>
    <p:extLst>
      <p:ext uri="{BB962C8B-B14F-4D97-AF65-F5344CB8AC3E}">
        <p14:creationId xmlns:p14="http://schemas.microsoft.com/office/powerpoint/2010/main" val="2278815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Next lecture: practical exercise organizational change</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a:xfrm>
            <a:off x="609600" y="3657600"/>
            <a:ext cx="10064750" cy="2289858"/>
          </a:xfrm>
        </p:spPr>
        <p:txBody>
          <a:bodyPr>
            <a:normAutofit/>
          </a:bodyPr>
          <a:lstStyle/>
          <a:p>
            <a:pPr marL="0" indent="0">
              <a:buNone/>
            </a:pPr>
            <a:r>
              <a:rPr lang="en-GB" dirty="0"/>
              <a:t>In class material is mandatory</a:t>
            </a:r>
          </a:p>
          <a:p>
            <a:pPr marL="0" indent="0">
              <a:buNone/>
            </a:pPr>
            <a:r>
              <a:rPr lang="en-GB" altLang="pt-PT" dirty="0"/>
              <a:t>Please print out material 1 (Institute of Law)</a:t>
            </a:r>
            <a:endParaRPr lang="pt-PT" altLang="pt-PT" dirty="0"/>
          </a:p>
        </p:txBody>
      </p:sp>
    </p:spTree>
    <p:extLst>
      <p:ext uri="{BB962C8B-B14F-4D97-AF65-F5344CB8AC3E}">
        <p14:creationId xmlns:p14="http://schemas.microsoft.com/office/powerpoint/2010/main" val="3549297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545FB-551F-4B15-B5F3-E9E198C65D09}"/>
              </a:ext>
            </a:extLst>
          </p:cNvPr>
          <p:cNvSpPr>
            <a:spLocks noGrp="1"/>
          </p:cNvSpPr>
          <p:nvPr>
            <p:ph type="title"/>
          </p:nvPr>
        </p:nvSpPr>
        <p:spPr/>
        <p:txBody>
          <a:bodyPr/>
          <a:lstStyle/>
          <a:p>
            <a:r>
              <a:rPr lang="pt-PT" dirty="0">
                <a:solidFill>
                  <a:schemeClr val="tx1">
                    <a:lumMod val="50000"/>
                  </a:schemeClr>
                </a:solidFill>
              </a:rPr>
              <a:t>Programme</a:t>
            </a:r>
          </a:p>
        </p:txBody>
      </p:sp>
      <p:sp>
        <p:nvSpPr>
          <p:cNvPr id="3" name="Content Placeholder 2">
            <a:extLst>
              <a:ext uri="{FF2B5EF4-FFF2-40B4-BE49-F238E27FC236}">
                <a16:creationId xmlns:a16="http://schemas.microsoft.com/office/drawing/2014/main" id="{0C2A79A8-5171-48E4-AE65-938DDA69EB8C}"/>
              </a:ext>
            </a:extLst>
          </p:cNvPr>
          <p:cNvSpPr>
            <a:spLocks noGrp="1"/>
          </p:cNvSpPr>
          <p:nvPr>
            <p:ph idx="1"/>
          </p:nvPr>
        </p:nvSpPr>
        <p:spPr/>
        <p:txBody>
          <a:bodyPr/>
          <a:lstStyle/>
          <a:p>
            <a:pPr marL="457200" indent="-457200">
              <a:buFont typeface="+mj-lt"/>
              <a:buAutoNum type="arabicPeriod"/>
            </a:pPr>
            <a:r>
              <a:rPr lang="en-GB" b="1" dirty="0"/>
              <a:t>Sociology of work: an introduction </a:t>
            </a:r>
            <a:endParaRPr lang="en-GB" dirty="0"/>
          </a:p>
          <a:p>
            <a:pPr marL="457200" indent="-457200">
              <a:buFont typeface="+mj-lt"/>
              <a:buAutoNum type="arabicPeriod"/>
            </a:pPr>
            <a:r>
              <a:rPr lang="en-GB" b="1" dirty="0"/>
              <a:t>Socio-economic transformations: main trends and consequences for professions and labour relations </a:t>
            </a:r>
          </a:p>
          <a:p>
            <a:pPr marL="457200" indent="-457200">
              <a:buFont typeface="+mj-lt"/>
              <a:buAutoNum type="arabicPeriod"/>
            </a:pPr>
            <a:r>
              <a:rPr lang="en-GB" b="1" dirty="0"/>
              <a:t>New models of organization within firms</a:t>
            </a:r>
          </a:p>
          <a:p>
            <a:pPr marL="457200" indent="-457200">
              <a:buFont typeface="+mj-lt"/>
              <a:buAutoNum type="arabicPeriod"/>
            </a:pPr>
            <a:r>
              <a:rPr lang="en-GB" b="1" dirty="0"/>
              <a:t>The diversity of systems of industrial relations, trends and challenges</a:t>
            </a:r>
            <a:endParaRPr lang="pt-PT" b="1" dirty="0"/>
          </a:p>
        </p:txBody>
      </p:sp>
    </p:spTree>
    <p:extLst>
      <p:ext uri="{BB962C8B-B14F-4D97-AF65-F5344CB8AC3E}">
        <p14:creationId xmlns:p14="http://schemas.microsoft.com/office/powerpoint/2010/main" val="2526843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m 18" descr="Uma imagem com pessoa, multidão, pessoas, grupo&#10;&#10;Descrição gerada automaticamente">
            <a:extLst>
              <a:ext uri="{FF2B5EF4-FFF2-40B4-BE49-F238E27FC236}">
                <a16:creationId xmlns:a16="http://schemas.microsoft.com/office/drawing/2014/main" id="{F983C213-75F6-4F28-A83A-B1F4EABA6E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8320" y="0"/>
            <a:ext cx="7665720" cy="8486964"/>
          </a:xfrm>
          <a:prstGeom prst="rect">
            <a:avLst/>
          </a:prstGeom>
        </p:spPr>
      </p:pic>
      <p:pic>
        <p:nvPicPr>
          <p:cNvPr id="15" name="Imagem 14" descr="Uma imagem com seta&#10;&#10;Descrição gerada automaticamente">
            <a:extLst>
              <a:ext uri="{FF2B5EF4-FFF2-40B4-BE49-F238E27FC236}">
                <a16:creationId xmlns:a16="http://schemas.microsoft.com/office/drawing/2014/main" id="{884D92BF-899A-4CFF-9684-919669993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534" y="0"/>
            <a:ext cx="12192000" cy="6858000"/>
          </a:xfrm>
          <a:prstGeom prst="rect">
            <a:avLst/>
          </a:prstGeom>
        </p:spPr>
      </p:pic>
      <p:pic>
        <p:nvPicPr>
          <p:cNvPr id="8" name="Imagem 7">
            <a:extLst>
              <a:ext uri="{FF2B5EF4-FFF2-40B4-BE49-F238E27FC236}">
                <a16:creationId xmlns:a16="http://schemas.microsoft.com/office/drawing/2014/main" id="{AE2E0E1E-C7C8-4F99-A8A9-E69823BA1E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13796" y="250266"/>
            <a:ext cx="889804" cy="744584"/>
          </a:xfrm>
          <a:prstGeom prst="rect">
            <a:avLst/>
          </a:prstGeom>
        </p:spPr>
      </p:pic>
      <p:sp>
        <p:nvSpPr>
          <p:cNvPr id="20" name="CaixaDeTexto 19">
            <a:extLst>
              <a:ext uri="{FF2B5EF4-FFF2-40B4-BE49-F238E27FC236}">
                <a16:creationId xmlns:a16="http://schemas.microsoft.com/office/drawing/2014/main" id="{7CC83B7C-92DA-4A0D-8B5C-DA6B89550666}"/>
              </a:ext>
            </a:extLst>
          </p:cNvPr>
          <p:cNvSpPr txBox="1"/>
          <p:nvPr/>
        </p:nvSpPr>
        <p:spPr>
          <a:xfrm>
            <a:off x="-363731" y="1000250"/>
            <a:ext cx="9764858" cy="2862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3600" b="1" i="0" u="none" strike="noStrike" kern="1200" cap="none" spc="0" normalizeH="0" baseline="0" noProof="0" dirty="0">
              <a:ln>
                <a:noFill/>
              </a:ln>
              <a:solidFill>
                <a:srgbClr val="FFFFFF"/>
              </a:solidFill>
              <a:effectLst/>
              <a:uLnTx/>
              <a:uFillTx/>
              <a:latin typeface="Sharp San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3600" b="1" i="0" u="none" strike="noStrike" kern="1200" cap="none" spc="0" normalizeH="0" baseline="0" noProof="0" dirty="0">
              <a:ln>
                <a:noFill/>
              </a:ln>
              <a:solidFill>
                <a:srgbClr val="FFFFFF"/>
              </a:solidFill>
              <a:effectLst/>
              <a:uLnTx/>
              <a:uFillTx/>
              <a:latin typeface="Sharp San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3600" b="1" i="0" u="none" strike="noStrike" kern="1200" cap="none" spc="0" normalizeH="0" baseline="0" noProof="0" dirty="0">
              <a:ln>
                <a:noFill/>
              </a:ln>
              <a:solidFill>
                <a:srgbClr val="FFFFFF"/>
              </a:solidFill>
              <a:effectLst/>
              <a:uLnTx/>
              <a:uFillTx/>
              <a:latin typeface="Sharp San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3600" b="1" i="0" u="none" strike="noStrike" kern="1200" cap="none" spc="0" normalizeH="0" baseline="0" noProof="0" dirty="0">
              <a:ln>
                <a:noFill/>
              </a:ln>
              <a:solidFill>
                <a:srgbClr val="FFFFFF"/>
              </a:solidFill>
              <a:effectLst/>
              <a:uLnTx/>
              <a:uFillTx/>
              <a:latin typeface="Sharp San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3600" b="1" i="0" u="none" strike="noStrike" kern="1200" cap="none" spc="0" normalizeH="0" baseline="0" noProof="0" dirty="0">
              <a:ln>
                <a:noFill/>
              </a:ln>
              <a:solidFill>
                <a:srgbClr val="FFFFFF"/>
              </a:solidFill>
              <a:effectLst/>
              <a:uLnTx/>
              <a:uFillTx/>
              <a:latin typeface="Sharp Sans" pitchFamily="2" charset="0"/>
            </a:endParaRPr>
          </a:p>
        </p:txBody>
      </p:sp>
      <p:sp>
        <p:nvSpPr>
          <p:cNvPr id="11" name="Lorem ipsum dolor sit amet, consectetur adipiscing elit. Morbi lacinia congue rutrum. Ut neque nibh, tincidunt eget blandit congue, imperdiet quis metus. Duis non efficitur elit, ut euismod enim. Nulla nec leo mi. Nulla egestas, velit quis ullamcorper he">
            <a:extLst>
              <a:ext uri="{FF2B5EF4-FFF2-40B4-BE49-F238E27FC236}">
                <a16:creationId xmlns:a16="http://schemas.microsoft.com/office/drawing/2014/main" id="{8142113A-F661-4EB5-8C41-86CC4A82C15A}"/>
              </a:ext>
            </a:extLst>
          </p:cNvPr>
          <p:cNvSpPr txBox="1">
            <a:spLocks/>
          </p:cNvSpPr>
          <p:nvPr/>
        </p:nvSpPr>
        <p:spPr>
          <a:xfrm>
            <a:off x="895331" y="6051232"/>
            <a:ext cx="2864710" cy="691289"/>
          </a:xfrm>
          <a:prstGeom prst="rect">
            <a:avLst/>
          </a:prstGeom>
        </p:spPr>
        <p:txBody>
          <a:bodyPr lIns="91440" tIns="45720" rIns="91440" bIns="45720" anchor="t"/>
          <a:lstStyle>
            <a:lvl1pPr marL="6096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1pPr>
            <a:lvl2pPr marL="12192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2pPr>
            <a:lvl3pPr marL="18288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3pPr>
            <a:lvl4pPr marL="24384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4pPr>
            <a:lvl5pPr marL="30480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5pPr>
            <a:lvl6pPr marL="36576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6pPr>
            <a:lvl7pPr marL="42672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7pPr>
            <a:lvl8pPr marL="48768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8pPr>
            <a:lvl9pPr marL="54864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Sharp Sans"/>
                <a:ea typeface="Sharp Sans"/>
                <a:cs typeface="Sharp Sans"/>
                <a:sym typeface="Sharp Sans"/>
              </a:defRPr>
            </a:lvl9pPr>
          </a:lstStyle>
          <a:p>
            <a:pPr marL="0" marR="0" lvl="0" indent="0" algn="l" defTabSz="2438338" rtl="0" eaLnBrk="1" fontAlgn="auto" latinLnBrk="0" hangingPunct="1">
              <a:lnSpc>
                <a:spcPct val="90000"/>
              </a:lnSpc>
              <a:spcBef>
                <a:spcPts val="4500"/>
              </a:spcBef>
              <a:spcAft>
                <a:spcPts val="0"/>
              </a:spcAft>
              <a:buClrTx/>
              <a:buSzPct val="123000"/>
              <a:buFontTx/>
              <a:buNone/>
              <a:tabLst/>
              <a:defRPr/>
            </a:pPr>
            <a:r>
              <a:rPr kumimoji="0" lang="es-ES" sz="1400" b="1" i="0" u="none" strike="noStrike" kern="1200" cap="none" spc="0" normalizeH="0" baseline="0" noProof="0" dirty="0">
                <a:ln>
                  <a:noFill/>
                </a:ln>
                <a:solidFill>
                  <a:srgbClr val="000000"/>
                </a:solidFill>
                <a:effectLst/>
                <a:uLnTx/>
                <a:uFillTx/>
                <a:latin typeface="Sharp Sans"/>
                <a:sym typeface="Sharp Sans"/>
              </a:rPr>
              <a:t>www.iseg.ulisboa.pt</a:t>
            </a:r>
            <a:endParaRPr kumimoji="0" lang="pt-PT" sz="1400" b="1" i="0" u="none" strike="noStrike" kern="1200" cap="none" spc="0" normalizeH="0" baseline="0" noProof="0" dirty="0">
              <a:ln>
                <a:noFill/>
              </a:ln>
              <a:solidFill>
                <a:srgbClr val="000000"/>
              </a:solidFill>
              <a:effectLst/>
              <a:uLnTx/>
              <a:uFillTx/>
              <a:latin typeface="Sharp Sans"/>
              <a:sym typeface="Sharp Sans"/>
            </a:endParaRPr>
          </a:p>
        </p:txBody>
      </p:sp>
      <p:pic>
        <p:nvPicPr>
          <p:cNvPr id="9" name="Imagem 8" descr="Uma imagem com texto&#10;&#10;Descrição gerada automaticamente">
            <a:extLst>
              <a:ext uri="{FF2B5EF4-FFF2-40B4-BE49-F238E27FC236}">
                <a16:creationId xmlns:a16="http://schemas.microsoft.com/office/drawing/2014/main" id="{B5051119-86AE-4D3C-A75C-F84E0E4C24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428" y="1905000"/>
            <a:ext cx="3203922" cy="1821408"/>
          </a:xfrm>
          <a:prstGeom prst="rect">
            <a:avLst/>
          </a:prstGeom>
        </p:spPr>
      </p:pic>
    </p:spTree>
    <p:extLst>
      <p:ext uri="{BB962C8B-B14F-4D97-AF65-F5344CB8AC3E}">
        <p14:creationId xmlns:p14="http://schemas.microsoft.com/office/powerpoint/2010/main" val="46469892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Programme</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lstStyle/>
          <a:p>
            <a:pPr marL="457200" indent="-457200">
              <a:buFont typeface="+mj-lt"/>
              <a:buAutoNum type="arabicPeriod" startAt="2"/>
            </a:pPr>
            <a:r>
              <a:rPr lang="en-GB" b="1" dirty="0"/>
              <a:t>Socio-economic transformations: main trends and consequences for professions and labour relations</a:t>
            </a:r>
          </a:p>
          <a:p>
            <a:pPr marL="304800" lvl="1" indent="0">
              <a:buNone/>
            </a:pPr>
            <a:r>
              <a:rPr lang="en-GB" b="1" dirty="0"/>
              <a:t>2.1. Information and communication technologies </a:t>
            </a:r>
          </a:p>
          <a:p>
            <a:pPr marL="304800" lvl="1" indent="0">
              <a:buNone/>
            </a:pPr>
            <a:r>
              <a:rPr lang="en-GB" b="1" dirty="0"/>
              <a:t>2.2. Changing professional structures</a:t>
            </a:r>
          </a:p>
          <a:p>
            <a:pPr marL="304800" lvl="1" indent="0">
              <a:buNone/>
            </a:pPr>
            <a:r>
              <a:rPr lang="en-GB" b="1" dirty="0"/>
              <a:t>2.3. Workforce changes and labour segmentation</a:t>
            </a:r>
          </a:p>
          <a:p>
            <a:pPr marL="304800" lvl="1" indent="0">
              <a:buNone/>
            </a:pPr>
            <a:r>
              <a:rPr lang="en-GB" b="1" dirty="0"/>
              <a:t>2.4. Flexibility in labour relations and new forms of work </a:t>
            </a:r>
          </a:p>
          <a:p>
            <a:pPr marL="0" indent="0">
              <a:buNone/>
            </a:pPr>
            <a:endParaRPr lang="pt-PT" dirty="0"/>
          </a:p>
        </p:txBody>
      </p:sp>
    </p:spTree>
    <p:extLst>
      <p:ext uri="{BB962C8B-B14F-4D97-AF65-F5344CB8AC3E}">
        <p14:creationId xmlns:p14="http://schemas.microsoft.com/office/powerpoint/2010/main" val="1448030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Programme</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lstStyle/>
          <a:p>
            <a:pPr marL="457200" indent="-457200">
              <a:buFont typeface="+mj-lt"/>
              <a:buAutoNum type="arabicPeriod" startAt="3"/>
            </a:pPr>
            <a:r>
              <a:rPr lang="en-GB" b="1" dirty="0"/>
              <a:t>New models of organization within firms</a:t>
            </a:r>
          </a:p>
          <a:p>
            <a:pPr marL="304800" lvl="1" indent="0">
              <a:buNone/>
            </a:pPr>
            <a:r>
              <a:rPr lang="en-GB" b="1" dirty="0"/>
              <a:t>3.1. The diversity of new forms of work organization</a:t>
            </a:r>
          </a:p>
          <a:p>
            <a:pPr marL="304800" lvl="1" indent="0">
              <a:buNone/>
            </a:pPr>
            <a:r>
              <a:rPr lang="en-GB" b="1" dirty="0"/>
              <a:t>3.2. Quality of working life and dignified work</a:t>
            </a:r>
          </a:p>
          <a:p>
            <a:pPr marL="304800" lvl="1" indent="0">
              <a:buNone/>
            </a:pPr>
            <a:r>
              <a:rPr lang="en-GB" b="1" dirty="0"/>
              <a:t>3.2. Inclusive forms of work organization: examples around gender equality and work-life balance</a:t>
            </a:r>
          </a:p>
          <a:p>
            <a:pPr marL="0" indent="0">
              <a:buNone/>
            </a:pPr>
            <a:endParaRPr lang="pt-PT" dirty="0"/>
          </a:p>
        </p:txBody>
      </p:sp>
    </p:spTree>
    <p:extLst>
      <p:ext uri="{BB962C8B-B14F-4D97-AF65-F5344CB8AC3E}">
        <p14:creationId xmlns:p14="http://schemas.microsoft.com/office/powerpoint/2010/main" val="2398329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Programme</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lstStyle/>
          <a:p>
            <a:pPr marL="457200" indent="-457200">
              <a:buFont typeface="+mj-lt"/>
              <a:buAutoNum type="arabicPeriod" startAt="4"/>
            </a:pPr>
            <a:r>
              <a:rPr lang="en-GB" b="1" dirty="0"/>
              <a:t>The diversity of systems of industrial relations, trends and challenges</a:t>
            </a:r>
          </a:p>
          <a:p>
            <a:pPr marL="304800" lvl="1" indent="0">
              <a:buNone/>
            </a:pPr>
            <a:r>
              <a:rPr lang="en-GB" b="1" dirty="0"/>
              <a:t>4.1. Different models of national industrial relations systems </a:t>
            </a:r>
          </a:p>
          <a:p>
            <a:pPr marL="304800" lvl="1" indent="0">
              <a:buNone/>
            </a:pPr>
            <a:r>
              <a:rPr lang="en-GB" b="1" dirty="0"/>
              <a:t>4.2. Present challenges for trade unions</a:t>
            </a:r>
          </a:p>
          <a:p>
            <a:pPr marL="304800" lvl="1" indent="0">
              <a:buNone/>
            </a:pPr>
            <a:r>
              <a:rPr lang="en-GB" b="1" dirty="0"/>
              <a:t>4.3. New forms of participation and negotiation</a:t>
            </a:r>
          </a:p>
          <a:p>
            <a:pPr marL="0" indent="0">
              <a:buNone/>
            </a:pPr>
            <a:endParaRPr lang="pt-PT" dirty="0"/>
          </a:p>
        </p:txBody>
      </p:sp>
    </p:spTree>
    <p:extLst>
      <p:ext uri="{BB962C8B-B14F-4D97-AF65-F5344CB8AC3E}">
        <p14:creationId xmlns:p14="http://schemas.microsoft.com/office/powerpoint/2010/main" val="248881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7"/>
          <p:cNvSpPr txBox="1">
            <a:spLocks noGrp="1"/>
          </p:cNvSpPr>
          <p:nvPr>
            <p:ph type="title"/>
          </p:nvPr>
        </p:nvSpPr>
        <p:spPr>
          <a:xfrm>
            <a:off x="609600" y="116632"/>
            <a:ext cx="10972800" cy="562074"/>
          </a:xfrm>
          <a:prstGeom prst="rect">
            <a:avLst/>
          </a:prstGeom>
          <a:noFill/>
          <a:ln>
            <a:noFill/>
          </a:ln>
        </p:spPr>
        <p:txBody>
          <a:bodyPr spcFirstLastPara="1" wrap="square" lIns="50800" tIns="50800" rIns="50800" bIns="50800" anchor="t" anchorCtr="0">
            <a:normAutofit/>
          </a:bodyPr>
          <a:lstStyle/>
          <a:p>
            <a:pPr marL="0" lvl="0" indent="0" algn="l" rtl="0">
              <a:lnSpc>
                <a:spcPct val="80000"/>
              </a:lnSpc>
              <a:spcBef>
                <a:spcPts val="0"/>
              </a:spcBef>
              <a:spcAft>
                <a:spcPts val="0"/>
              </a:spcAft>
              <a:buClr>
                <a:srgbClr val="2F2F2F"/>
              </a:buClr>
              <a:buSzPts val="3400"/>
              <a:buFont typeface="Arial"/>
              <a:buNone/>
            </a:pPr>
            <a:r>
              <a:rPr lang="en-GB">
                <a:solidFill>
                  <a:srgbClr val="2F2F2F"/>
                </a:solidFill>
              </a:rPr>
              <a:t>Assessment criteria and evaluation processes</a:t>
            </a:r>
            <a:endParaRPr/>
          </a:p>
        </p:txBody>
      </p:sp>
      <p:sp>
        <p:nvSpPr>
          <p:cNvPr id="78" name="Google Shape;78;p7"/>
          <p:cNvSpPr txBox="1">
            <a:spLocks noGrp="1"/>
          </p:cNvSpPr>
          <p:nvPr>
            <p:ph type="body" idx="1"/>
          </p:nvPr>
        </p:nvSpPr>
        <p:spPr>
          <a:xfrm>
            <a:off x="603250" y="990600"/>
            <a:ext cx="10985500" cy="5257800"/>
          </a:xfrm>
          <a:prstGeom prst="rect">
            <a:avLst/>
          </a:prstGeom>
          <a:noFill/>
          <a:ln>
            <a:noFill/>
          </a:ln>
        </p:spPr>
        <p:txBody>
          <a:bodyPr spcFirstLastPara="1" wrap="square" lIns="50800" tIns="50800" rIns="50800" bIns="50800" anchor="t" anchorCtr="0">
            <a:normAutofit fontScale="62500" lnSpcReduction="20000"/>
          </a:bodyPr>
          <a:lstStyle/>
          <a:p>
            <a:pPr marL="0" lvl="0" indent="0" algn="l" rtl="0">
              <a:lnSpc>
                <a:spcPct val="90000"/>
              </a:lnSpc>
              <a:spcBef>
                <a:spcPts val="0"/>
              </a:spcBef>
              <a:spcAft>
                <a:spcPts val="0"/>
              </a:spcAft>
              <a:buClr>
                <a:srgbClr val="000000"/>
              </a:buClr>
              <a:buSzPct val="123000"/>
              <a:buFont typeface="Arial"/>
              <a:buNone/>
            </a:pPr>
            <a:r>
              <a:rPr lang="en-GB" sz="2600" b="1"/>
              <a:t>1. </a:t>
            </a:r>
            <a:r>
              <a:rPr lang="en-GB" sz="2600"/>
              <a:t>“</a:t>
            </a:r>
            <a:r>
              <a:rPr lang="en-GB" sz="2600" b="1"/>
              <a:t>Época normal” (Regular assessment method)</a:t>
            </a:r>
            <a:endParaRPr/>
          </a:p>
          <a:p>
            <a:pPr marL="0" lvl="0" indent="0" algn="l" rtl="0">
              <a:lnSpc>
                <a:spcPct val="90000"/>
              </a:lnSpc>
              <a:spcBef>
                <a:spcPts val="1200"/>
              </a:spcBef>
              <a:spcAft>
                <a:spcPts val="0"/>
              </a:spcAft>
              <a:buClr>
                <a:srgbClr val="000000"/>
              </a:buClr>
              <a:buSzPct val="123000"/>
              <a:buFont typeface="Arial"/>
              <a:buNone/>
            </a:pPr>
            <a:r>
              <a:rPr lang="en-GB" sz="2600" b="1"/>
              <a:t>1.1. Ongoing assessment during the course (40%) and “Época normal” exam (Regular assessment period) (60%)</a:t>
            </a:r>
            <a:endParaRPr/>
          </a:p>
          <a:p>
            <a:pPr marL="0" lvl="0" indent="0" algn="l" rtl="0">
              <a:lnSpc>
                <a:spcPct val="90000"/>
              </a:lnSpc>
              <a:spcBef>
                <a:spcPts val="1200"/>
              </a:spcBef>
              <a:spcAft>
                <a:spcPts val="0"/>
              </a:spcAft>
              <a:buClr>
                <a:srgbClr val="000000"/>
              </a:buClr>
              <a:buSzPct val="123000"/>
              <a:buFont typeface="Arial"/>
              <a:buNone/>
            </a:pPr>
            <a:r>
              <a:rPr lang="en-GB" sz="2600" b="1" u="sng"/>
              <a:t>Ongoing assessment</a:t>
            </a:r>
            <a:r>
              <a:rPr lang="en-GB" sz="2600"/>
              <a:t> comprises:</a:t>
            </a:r>
            <a:endParaRPr/>
          </a:p>
          <a:p>
            <a:pPr marL="0" lvl="0" indent="0" algn="l" rtl="0">
              <a:lnSpc>
                <a:spcPct val="90000"/>
              </a:lnSpc>
              <a:spcBef>
                <a:spcPts val="1200"/>
              </a:spcBef>
              <a:spcAft>
                <a:spcPts val="0"/>
              </a:spcAft>
              <a:buClr>
                <a:srgbClr val="000000"/>
              </a:buClr>
              <a:buSzPct val="123000"/>
              <a:buFont typeface="Arial"/>
              <a:buNone/>
            </a:pPr>
            <a:r>
              <a:rPr lang="en-GB"/>
              <a:t>a) </a:t>
            </a:r>
            <a:r>
              <a:rPr lang="en-GB" b="1"/>
              <a:t>Group activities</a:t>
            </a:r>
            <a:r>
              <a:rPr lang="en-GB"/>
              <a:t> (1/2 of the grade for the ongoing assessment):</a:t>
            </a:r>
            <a:endParaRPr/>
          </a:p>
          <a:p>
            <a:pPr marL="304800" lvl="1" indent="0" algn="l" rtl="0">
              <a:lnSpc>
                <a:spcPct val="90000"/>
              </a:lnSpc>
              <a:spcBef>
                <a:spcPts val="1200"/>
              </a:spcBef>
              <a:spcAft>
                <a:spcPts val="0"/>
              </a:spcAft>
              <a:buClr>
                <a:srgbClr val="000000"/>
              </a:buClr>
              <a:buSzPct val="123000"/>
              <a:buFont typeface="Arial"/>
              <a:buNone/>
            </a:pPr>
            <a:r>
              <a:rPr lang="en-GB" sz="2300"/>
              <a:t>There will be 6 </a:t>
            </a:r>
            <a:r>
              <a:rPr lang="en-GB" sz="2300" b="1"/>
              <a:t>group activities</a:t>
            </a:r>
            <a:r>
              <a:rPr lang="en-GB" sz="2300"/>
              <a:t> done in class. Each will entail the delivery of a written essay (typically about 600 words).</a:t>
            </a:r>
            <a:endParaRPr/>
          </a:p>
          <a:p>
            <a:pPr marL="304800" lvl="1" indent="0" algn="l" rtl="0">
              <a:lnSpc>
                <a:spcPct val="90000"/>
              </a:lnSpc>
              <a:spcBef>
                <a:spcPts val="1200"/>
              </a:spcBef>
              <a:spcAft>
                <a:spcPts val="0"/>
              </a:spcAft>
              <a:buClr>
                <a:srgbClr val="000000"/>
              </a:buClr>
              <a:buSzPct val="123000"/>
              <a:buFont typeface="Arial"/>
              <a:buNone/>
            </a:pPr>
            <a:r>
              <a:rPr lang="en-GB" sz="2300" b="1"/>
              <a:t>Each completed essay will be awarded 2 values</a:t>
            </a:r>
            <a:r>
              <a:rPr lang="en-GB" sz="2300"/>
              <a:t> – groups completing all essays will thus get 12 values, or 10 values if only 5 essays are handed in and so on. Essays must directly address the question(s) or task(s) for that group activity.</a:t>
            </a:r>
            <a:endParaRPr/>
          </a:p>
          <a:p>
            <a:pPr marL="304800" lvl="1" indent="0" algn="l" rtl="0">
              <a:lnSpc>
                <a:spcPct val="90000"/>
              </a:lnSpc>
              <a:spcBef>
                <a:spcPts val="1200"/>
              </a:spcBef>
              <a:spcAft>
                <a:spcPts val="0"/>
              </a:spcAft>
              <a:buClr>
                <a:srgbClr val="000000"/>
              </a:buClr>
              <a:buSzPct val="123000"/>
              <a:buFont typeface="Arial"/>
              <a:buNone/>
            </a:pPr>
            <a:r>
              <a:rPr lang="en-GB" sz="2300"/>
              <a:t>Each group will be randomly assigned one group activity to be presented and for which group members will answer questions – assignment is communicated after each activity is completed. If successful in presenting and answering the questions, each group with receive up to a maximum of </a:t>
            </a:r>
            <a:r>
              <a:rPr lang="en-GB" sz="2300" b="1"/>
              <a:t>8 points in addition</a:t>
            </a:r>
            <a:r>
              <a:rPr lang="en-GB" sz="2300"/>
              <a:t>. The assessment grid for these 8 points is presented in the next slide.</a:t>
            </a:r>
            <a:endParaRPr/>
          </a:p>
          <a:p>
            <a:pPr marL="0" lvl="0" indent="0" algn="l" rtl="0">
              <a:lnSpc>
                <a:spcPct val="90000"/>
              </a:lnSpc>
              <a:spcBef>
                <a:spcPts val="1200"/>
              </a:spcBef>
              <a:spcAft>
                <a:spcPts val="0"/>
              </a:spcAft>
              <a:buClr>
                <a:srgbClr val="000000"/>
              </a:buClr>
              <a:buSzPct val="123000"/>
              <a:buFont typeface="Arial"/>
              <a:buNone/>
            </a:pPr>
            <a:r>
              <a:rPr lang="en-GB" sz="2600"/>
              <a:t>b) </a:t>
            </a:r>
            <a:r>
              <a:rPr lang="en-GB" sz="2600" b="1"/>
              <a:t>Formal group exercises </a:t>
            </a:r>
            <a:r>
              <a:rPr lang="en-GB" sz="2600"/>
              <a:t>(mid-terms) (1/2 of the grade for the ongoing assessment).</a:t>
            </a:r>
            <a:endParaRPr sz="2600" b="1"/>
          </a:p>
          <a:p>
            <a:pPr marL="304800" lvl="1" indent="0" algn="l" rtl="0">
              <a:lnSpc>
                <a:spcPct val="90000"/>
              </a:lnSpc>
              <a:spcBef>
                <a:spcPts val="1200"/>
              </a:spcBef>
              <a:spcAft>
                <a:spcPts val="0"/>
              </a:spcAft>
              <a:buClr>
                <a:srgbClr val="000000"/>
              </a:buClr>
              <a:buSzPct val="123000"/>
              <a:buFont typeface="Arial"/>
              <a:buNone/>
            </a:pPr>
            <a:r>
              <a:rPr lang="en-GB" sz="2300"/>
              <a:t>Slides and textbooks are allowed. No laptops or mobiles. There are 2 formal group exercises. Best grade between the two prevails.</a:t>
            </a:r>
            <a:endParaRPr/>
          </a:p>
          <a:p>
            <a:pPr marL="0" lvl="0" indent="0" algn="l" rtl="0">
              <a:lnSpc>
                <a:spcPct val="90000"/>
              </a:lnSpc>
              <a:spcBef>
                <a:spcPts val="1200"/>
              </a:spcBef>
              <a:spcAft>
                <a:spcPts val="0"/>
              </a:spcAft>
              <a:buClr>
                <a:srgbClr val="000000"/>
              </a:buClr>
              <a:buSzPct val="123000"/>
              <a:buFont typeface="Arial"/>
              <a:buNone/>
            </a:pPr>
            <a:r>
              <a:rPr lang="en-GB" sz="2600" b="1" u="sng"/>
              <a:t>“Época Normal”</a:t>
            </a:r>
            <a:r>
              <a:rPr lang="en-GB" sz="2600"/>
              <a:t> individual written test (exam): 60% of the final grade (or 100%, whatever is more beneficial)</a:t>
            </a:r>
            <a:endParaRPr/>
          </a:p>
          <a:p>
            <a:pPr marL="304800" lvl="1" indent="0" algn="l" rtl="0">
              <a:lnSpc>
                <a:spcPct val="90000"/>
              </a:lnSpc>
              <a:spcBef>
                <a:spcPts val="1200"/>
              </a:spcBef>
              <a:spcAft>
                <a:spcPts val="0"/>
              </a:spcAft>
              <a:buClr>
                <a:srgbClr val="000000"/>
              </a:buClr>
              <a:buSzPct val="123000"/>
              <a:buFont typeface="Arial"/>
              <a:buNone/>
            </a:pPr>
            <a:r>
              <a:rPr lang="en-GB" sz="2300"/>
              <a:t>A minimum grade of 7 is required for the grade obtained in the ongoing assessment to be considered. Grade &gt;17: + oral exam. No external resources (‘closed book’).</a:t>
            </a:r>
            <a:endParaRPr/>
          </a:p>
          <a:p>
            <a:pPr marL="0" lvl="0" indent="0" algn="l" rtl="0">
              <a:lnSpc>
                <a:spcPct val="90000"/>
              </a:lnSpc>
              <a:spcBef>
                <a:spcPts val="1200"/>
              </a:spcBef>
              <a:spcAft>
                <a:spcPts val="0"/>
              </a:spcAft>
              <a:buClr>
                <a:srgbClr val="000000"/>
              </a:buClr>
              <a:buSzPct val="123000"/>
              <a:buFont typeface="Arial"/>
              <a:buNone/>
            </a:pPr>
            <a:r>
              <a:rPr lang="en-GB" sz="2600" b="1"/>
              <a:t>1.2. An individual written test (exam) - “Época Normal”: 100%</a:t>
            </a:r>
            <a:endParaRPr sz="2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CA84-0B91-414D-92A4-86D6CF3ECF05}"/>
              </a:ext>
            </a:extLst>
          </p:cNvPr>
          <p:cNvSpPr>
            <a:spLocks noGrp="1"/>
          </p:cNvSpPr>
          <p:nvPr>
            <p:ph type="title"/>
          </p:nvPr>
        </p:nvSpPr>
        <p:spPr/>
        <p:txBody>
          <a:bodyPr/>
          <a:lstStyle/>
          <a:p>
            <a:r>
              <a:rPr lang="pt-PT" dirty="0">
                <a:solidFill>
                  <a:schemeClr val="tx1">
                    <a:lumMod val="50000"/>
                  </a:schemeClr>
                </a:solidFill>
              </a:rPr>
              <a:t>Assessment criteria and evaluation processes</a:t>
            </a:r>
            <a:endParaRPr lang="pt-PT" dirty="0"/>
          </a:p>
        </p:txBody>
      </p:sp>
      <p:sp>
        <p:nvSpPr>
          <p:cNvPr id="3" name="Content Placeholder 2">
            <a:extLst>
              <a:ext uri="{FF2B5EF4-FFF2-40B4-BE49-F238E27FC236}">
                <a16:creationId xmlns:a16="http://schemas.microsoft.com/office/drawing/2014/main" id="{235E3877-C51C-4521-9391-AA42EE637265}"/>
              </a:ext>
            </a:extLst>
          </p:cNvPr>
          <p:cNvSpPr>
            <a:spLocks noGrp="1"/>
          </p:cNvSpPr>
          <p:nvPr>
            <p:ph idx="1"/>
          </p:nvPr>
        </p:nvSpPr>
        <p:spPr/>
        <p:txBody>
          <a:bodyPr>
            <a:normAutofit fontScale="92500" lnSpcReduction="10000"/>
          </a:bodyPr>
          <a:lstStyle/>
          <a:p>
            <a:pPr marL="0" indent="0">
              <a:buNone/>
            </a:pPr>
            <a:r>
              <a:rPr lang="en-GB" b="1" dirty="0"/>
              <a:t>If students…</a:t>
            </a:r>
          </a:p>
          <a:p>
            <a:pPr lvl="1"/>
            <a:r>
              <a:rPr lang="en-GB" dirty="0"/>
              <a:t>… did not opt for the previous evaluation process (“Época Normal”); OR</a:t>
            </a:r>
          </a:p>
          <a:p>
            <a:pPr lvl="1"/>
            <a:r>
              <a:rPr lang="en-GB" dirty="0"/>
              <a:t>… failed the semester (”Época normal”); OR</a:t>
            </a:r>
          </a:p>
          <a:p>
            <a:pPr lvl="1"/>
            <a:r>
              <a:rPr lang="en-GB" dirty="0"/>
              <a:t>… wish to improve their grades.</a:t>
            </a:r>
          </a:p>
          <a:p>
            <a:pPr marL="0" indent="0">
              <a:buNone/>
            </a:pPr>
            <a:r>
              <a:rPr lang="en-GB" b="1" dirty="0"/>
              <a:t>2</a:t>
            </a:r>
            <a:r>
              <a:rPr lang="en-GB" dirty="0"/>
              <a:t>. </a:t>
            </a:r>
            <a:r>
              <a:rPr lang="pt-BR" b="1" dirty="0"/>
              <a:t>Written individual test (“Época de recurso”): 100%</a:t>
            </a:r>
            <a:endParaRPr lang="en-GB" b="1" dirty="0"/>
          </a:p>
          <a:p>
            <a:pPr marL="304800" lvl="1" indent="0">
              <a:buNone/>
            </a:pPr>
            <a:r>
              <a:rPr lang="en-GB" dirty="0"/>
              <a:t>Not allowed to consult any material</a:t>
            </a:r>
          </a:p>
          <a:p>
            <a:pPr marL="304800" lvl="1" indent="0">
              <a:buNone/>
            </a:pPr>
            <a:r>
              <a:rPr lang="en-GB" dirty="0"/>
              <a:t>If undertaken ongoing assessment during the course/semester: rules under 1.1 apply</a:t>
            </a:r>
          </a:p>
          <a:p>
            <a:pPr marL="304800" lvl="1" indent="0">
              <a:buNone/>
            </a:pPr>
            <a:r>
              <a:rPr lang="en-GB" dirty="0"/>
              <a:t>For improvement of grades: exam is worth 100%</a:t>
            </a:r>
          </a:p>
        </p:txBody>
      </p:sp>
    </p:spTree>
    <p:extLst>
      <p:ext uri="{BB962C8B-B14F-4D97-AF65-F5344CB8AC3E}">
        <p14:creationId xmlns:p14="http://schemas.microsoft.com/office/powerpoint/2010/main" val="233401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8"/>
          <p:cNvSpPr txBox="1">
            <a:spLocks noGrp="1"/>
          </p:cNvSpPr>
          <p:nvPr>
            <p:ph type="title"/>
          </p:nvPr>
        </p:nvSpPr>
        <p:spPr>
          <a:xfrm>
            <a:off x="609600" y="116632"/>
            <a:ext cx="10972800" cy="562074"/>
          </a:xfrm>
          <a:prstGeom prst="rect">
            <a:avLst/>
          </a:prstGeom>
          <a:noFill/>
          <a:ln>
            <a:noFill/>
          </a:ln>
        </p:spPr>
        <p:txBody>
          <a:bodyPr spcFirstLastPara="1" wrap="square" lIns="50800" tIns="50800" rIns="50800" bIns="50800" anchor="t" anchorCtr="0">
            <a:normAutofit/>
          </a:bodyPr>
          <a:lstStyle/>
          <a:p>
            <a:pPr marL="0" lvl="0" indent="0" algn="l" rtl="0">
              <a:lnSpc>
                <a:spcPct val="80000"/>
              </a:lnSpc>
              <a:spcBef>
                <a:spcPts val="0"/>
              </a:spcBef>
              <a:spcAft>
                <a:spcPts val="0"/>
              </a:spcAft>
              <a:buClr>
                <a:srgbClr val="2F2F2F"/>
              </a:buClr>
              <a:buSzPts val="3400"/>
              <a:buFont typeface="Arial"/>
              <a:buNone/>
            </a:pPr>
            <a:r>
              <a:rPr lang="en-GB">
                <a:solidFill>
                  <a:srgbClr val="2F2F2F"/>
                </a:solidFill>
              </a:rPr>
              <a:t>Assessment grid for the group activities</a:t>
            </a:r>
            <a:endParaRPr/>
          </a:p>
        </p:txBody>
      </p:sp>
      <p:sp>
        <p:nvSpPr>
          <p:cNvPr id="84" name="Google Shape;84;p8"/>
          <p:cNvSpPr txBox="1">
            <a:spLocks noGrp="1"/>
          </p:cNvSpPr>
          <p:nvPr>
            <p:ph type="body" idx="1"/>
          </p:nvPr>
        </p:nvSpPr>
        <p:spPr>
          <a:xfrm>
            <a:off x="603250" y="1447800"/>
            <a:ext cx="10985500" cy="4572000"/>
          </a:xfrm>
          <a:prstGeom prst="rect">
            <a:avLst/>
          </a:prstGeom>
          <a:noFill/>
          <a:ln>
            <a:noFill/>
          </a:ln>
        </p:spPr>
        <p:txBody>
          <a:bodyPr spcFirstLastPara="1" wrap="square" lIns="50800" tIns="50800" rIns="50800" bIns="50800" anchor="t" anchorCtr="0">
            <a:normAutofit fontScale="77500" lnSpcReduction="20000"/>
          </a:bodyPr>
          <a:lstStyle/>
          <a:p>
            <a:pPr marL="0" lvl="0" indent="0" algn="l" rtl="0">
              <a:lnSpc>
                <a:spcPct val="90000"/>
              </a:lnSpc>
              <a:spcBef>
                <a:spcPts val="0"/>
              </a:spcBef>
              <a:spcAft>
                <a:spcPts val="0"/>
              </a:spcAft>
              <a:buClr>
                <a:srgbClr val="000000"/>
              </a:buClr>
              <a:buSzPct val="123000"/>
              <a:buFont typeface="Arial"/>
              <a:buNone/>
            </a:pPr>
            <a:r>
              <a:rPr lang="en-GB" b="1" u="sng"/>
              <a:t>Each group member</a:t>
            </a:r>
            <a:r>
              <a:rPr lang="en-GB" b="1"/>
              <a:t> </a:t>
            </a:r>
            <a:r>
              <a:rPr lang="en-GB"/>
              <a:t>must be able to thoroughly defend and justify the essay, explain and apply the concepts included there and refer back to the literature in a specific way.</a:t>
            </a:r>
            <a:endParaRPr/>
          </a:p>
          <a:p>
            <a:pPr marL="0" lvl="0" indent="0" algn="l" rtl="0">
              <a:lnSpc>
                <a:spcPct val="90000"/>
              </a:lnSpc>
              <a:spcBef>
                <a:spcPts val="1200"/>
              </a:spcBef>
              <a:spcAft>
                <a:spcPts val="0"/>
              </a:spcAft>
              <a:buClr>
                <a:srgbClr val="000000"/>
              </a:buClr>
              <a:buSzPct val="123000"/>
              <a:buFont typeface="Arial"/>
              <a:buNone/>
            </a:pPr>
            <a:r>
              <a:rPr lang="en-GB"/>
              <a:t>Specifically:</a:t>
            </a:r>
            <a:endParaRPr/>
          </a:p>
          <a:p>
            <a:pPr marL="0" lvl="0" indent="0" algn="l" rtl="0">
              <a:lnSpc>
                <a:spcPct val="90000"/>
              </a:lnSpc>
              <a:spcBef>
                <a:spcPts val="1200"/>
              </a:spcBef>
              <a:spcAft>
                <a:spcPts val="0"/>
              </a:spcAft>
              <a:buClr>
                <a:srgbClr val="000000"/>
              </a:buClr>
              <a:buSzPct val="123000"/>
              <a:buFont typeface="Arial"/>
              <a:buNone/>
            </a:pPr>
            <a:r>
              <a:rPr lang="en-GB" b="1"/>
              <a:t>Presentation:</a:t>
            </a:r>
            <a:r>
              <a:rPr lang="en-GB"/>
              <a:t> the structure of the presentation allows for the main topics of the essay to be conveyed to the audience, slides are clear and readable, students make correct use of presentation techniques (intonation, no or only </a:t>
            </a:r>
            <a:r>
              <a:rPr lang="en-GB" u="sng"/>
              <a:t>very</a:t>
            </a:r>
            <a:r>
              <a:rPr lang="en-GB"/>
              <a:t> exceptional reading of notes). </a:t>
            </a:r>
            <a:r>
              <a:rPr lang="en-GB" b="1"/>
              <a:t>2 values.</a:t>
            </a:r>
            <a:endParaRPr/>
          </a:p>
          <a:p>
            <a:pPr marL="0" lvl="0" indent="0" algn="l" rtl="0">
              <a:lnSpc>
                <a:spcPct val="90000"/>
              </a:lnSpc>
              <a:spcBef>
                <a:spcPts val="1200"/>
              </a:spcBef>
              <a:spcAft>
                <a:spcPts val="0"/>
              </a:spcAft>
              <a:buClr>
                <a:srgbClr val="000000"/>
              </a:buClr>
              <a:buSzPct val="123000"/>
              <a:buFont typeface="Arial"/>
              <a:buNone/>
            </a:pPr>
            <a:r>
              <a:rPr lang="en-GB" b="1"/>
              <a:t>Concepts</a:t>
            </a:r>
            <a:r>
              <a:rPr lang="en-GB"/>
              <a:t>: ability to explain in detail the main concepts used, with examples if necessary, and how they relate to the questions posed for the essay. </a:t>
            </a:r>
            <a:r>
              <a:rPr lang="en-GB" b="1"/>
              <a:t>2 values.</a:t>
            </a:r>
            <a:endParaRPr/>
          </a:p>
          <a:p>
            <a:pPr marL="0" lvl="0" indent="0" algn="l" rtl="0">
              <a:lnSpc>
                <a:spcPct val="90000"/>
              </a:lnSpc>
              <a:spcBef>
                <a:spcPts val="1200"/>
              </a:spcBef>
              <a:spcAft>
                <a:spcPts val="0"/>
              </a:spcAft>
              <a:buClr>
                <a:srgbClr val="000000"/>
              </a:buClr>
              <a:buSzPct val="123000"/>
              <a:buFont typeface="Arial"/>
              <a:buNone/>
            </a:pPr>
            <a:r>
              <a:rPr lang="en-GB" b="1"/>
              <a:t>Applied knowledge</a:t>
            </a:r>
            <a:r>
              <a:rPr lang="en-GB"/>
              <a:t>: ability to apply the concepts and terms used in the lectures, reflect on main advantages and shortcomings of the concepts and data used, situate the concepts in the broader programme of Sociology of Work or relate to other concepts discussed in this course. </a:t>
            </a:r>
            <a:r>
              <a:rPr lang="en-GB" b="1"/>
              <a:t>2 values</a:t>
            </a:r>
            <a:endParaRPr/>
          </a:p>
          <a:p>
            <a:pPr marL="0" lvl="0" indent="0" algn="l" rtl="0">
              <a:lnSpc>
                <a:spcPct val="90000"/>
              </a:lnSpc>
              <a:spcBef>
                <a:spcPts val="1200"/>
              </a:spcBef>
              <a:spcAft>
                <a:spcPts val="0"/>
              </a:spcAft>
              <a:buClr>
                <a:srgbClr val="000000"/>
              </a:buClr>
              <a:buSzPct val="123000"/>
              <a:buFont typeface="Arial"/>
              <a:buNone/>
            </a:pPr>
            <a:r>
              <a:rPr lang="en-GB" b="1"/>
              <a:t>Replicability</a:t>
            </a:r>
            <a:r>
              <a:rPr lang="en-GB"/>
              <a:t>: ability to demonstrate which sources were used and how, how results were generated and ability to replicate them in a similar context. </a:t>
            </a:r>
            <a:r>
              <a:rPr lang="en-GB" b="1"/>
              <a:t>2 values.</a:t>
            </a:r>
            <a:endParaRPr/>
          </a:p>
          <a:p>
            <a:pPr marL="0" lvl="0" indent="0" algn="l" rtl="0">
              <a:lnSpc>
                <a:spcPct val="90000"/>
              </a:lnSpc>
              <a:spcBef>
                <a:spcPts val="1200"/>
              </a:spcBef>
              <a:spcAft>
                <a:spcPts val="0"/>
              </a:spcAft>
              <a:buClr>
                <a:srgbClr val="000000"/>
              </a:buClr>
              <a:buSzPct val="123000"/>
              <a:buFont typeface="Arial"/>
              <a:buNone/>
            </a:pPr>
            <a:endParaRPr b="1"/>
          </a:p>
          <a:p>
            <a:pPr marL="0" lvl="0" indent="0" algn="l" rtl="0">
              <a:lnSpc>
                <a:spcPct val="90000"/>
              </a:lnSpc>
              <a:spcBef>
                <a:spcPts val="1200"/>
              </a:spcBef>
              <a:spcAft>
                <a:spcPts val="0"/>
              </a:spcAft>
              <a:buClr>
                <a:srgbClr val="000000"/>
              </a:buClr>
              <a:buSzPct val="123000"/>
              <a:buFont typeface="Arial"/>
              <a:buNone/>
            </a:pPr>
            <a:r>
              <a:rPr lang="en-GB" b="1"/>
              <a:t>ATTENTION: </a:t>
            </a:r>
            <a:r>
              <a:rPr lang="en-GB" u="sng"/>
              <a:t>Groups may be called up to present more than once</a:t>
            </a:r>
            <a:r>
              <a:rPr lang="en-GB"/>
              <a:t>, if there are doubts about their commitment to the ongoing assessment following their presentation</a:t>
            </a:r>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2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48fe8f0-45d1-4ccc-b36a-f0a86d5776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4DABAB355AC949AFED5E08E411EAD5" ma:contentTypeVersion="11" ma:contentTypeDescription="Create a new document." ma:contentTypeScope="" ma:versionID="01030a997b24525073144792b11e3699">
  <xsd:schema xmlns:xsd="http://www.w3.org/2001/XMLSchema" xmlns:xs="http://www.w3.org/2001/XMLSchema" xmlns:p="http://schemas.microsoft.com/office/2006/metadata/properties" xmlns:ns3="448fe8f0-45d1-4ccc-b36a-f0a86d5776a3" targetNamespace="http://schemas.microsoft.com/office/2006/metadata/properties" ma:root="true" ma:fieldsID="bfe9f6bd064e00f5b90a9d099bca14fb" ns3:_="">
    <xsd:import namespace="448fe8f0-45d1-4ccc-b36a-f0a86d5776a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_activity"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8fe8f0-45d1-4ccc-b36a-f0a86d5776a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64B94B-DEFF-4A5A-9381-F10F92386698}">
  <ds:schemaRefs>
    <ds:schemaRef ds:uri="http://www.w3.org/XML/1998/namespace"/>
    <ds:schemaRef ds:uri="http://purl.org/dc/terms/"/>
    <ds:schemaRef ds:uri="http://purl.org/dc/dcmitype/"/>
    <ds:schemaRef ds:uri="http://schemas.microsoft.com/office/2006/documentManagement/types"/>
    <ds:schemaRef ds:uri="http://purl.org/dc/elements/1.1/"/>
    <ds:schemaRef ds:uri="448fe8f0-45d1-4ccc-b36a-f0a86d5776a3"/>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BBE15D01-9197-4CAA-8E4C-ADF5043C07D1}">
  <ds:schemaRefs>
    <ds:schemaRef ds:uri="http://schemas.microsoft.com/sharepoint/v3/contenttype/forms"/>
  </ds:schemaRefs>
</ds:datastoreItem>
</file>

<file path=customXml/itemProps3.xml><?xml version="1.0" encoding="utf-8"?>
<ds:datastoreItem xmlns:ds="http://schemas.openxmlformats.org/officeDocument/2006/customXml" ds:itemID="{75A79B49-65DB-4472-BF62-3BD65C4D46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8fe8f0-45d1-4ccc-b36a-f0a86d5776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TotalTime>
  <Words>1692</Words>
  <Application>Microsoft Office PowerPoint</Application>
  <PresentationFormat>Widescreen</PresentationFormat>
  <Paragraphs>196</Paragraphs>
  <Slides>30</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Arial</vt:lpstr>
      <vt:lpstr>Calibri</vt:lpstr>
      <vt:lpstr>Helvetica Neue</vt:lpstr>
      <vt:lpstr>Helvetica Neue Medium</vt:lpstr>
      <vt:lpstr>Sharp Sans</vt:lpstr>
      <vt:lpstr>Sharp Sans Semibold</vt:lpstr>
      <vt:lpstr>Wingdings</vt:lpstr>
      <vt:lpstr>21_BasicWhite</vt:lpstr>
      <vt:lpstr>22_BasicWhite</vt:lpstr>
      <vt:lpstr>PowerPoint Presentation</vt:lpstr>
      <vt:lpstr>Professor</vt:lpstr>
      <vt:lpstr>Programme</vt:lpstr>
      <vt:lpstr>Programme</vt:lpstr>
      <vt:lpstr>Programme</vt:lpstr>
      <vt:lpstr>Programme</vt:lpstr>
      <vt:lpstr>Assessment criteria and evaluation processes</vt:lpstr>
      <vt:lpstr>Assessment criteria and evaluation processes</vt:lpstr>
      <vt:lpstr>Assessment grid for the group activities</vt:lpstr>
      <vt:lpstr>For open questions in group activities, mid-terms, final exam remember...</vt:lpstr>
      <vt:lpstr>Consider the following examples:</vt:lpstr>
      <vt:lpstr>Main concepts: work, employment and firms</vt:lpstr>
      <vt:lpstr>Main concepts: work, employment and firms</vt:lpstr>
      <vt:lpstr>Gendered concepts</vt:lpstr>
      <vt:lpstr>Main concepts: work, employment and firms</vt:lpstr>
      <vt:lpstr>The evolution of sociology of work</vt:lpstr>
      <vt:lpstr>The evolution of sociology of work</vt:lpstr>
      <vt:lpstr>Examples of real world applications</vt:lpstr>
      <vt:lpstr>Action Research - methodology</vt:lpstr>
      <vt:lpstr>Organizational change</vt:lpstr>
      <vt:lpstr>Organizational change</vt:lpstr>
      <vt:lpstr>Organizational change</vt:lpstr>
      <vt:lpstr>Organizational Development</vt:lpstr>
      <vt:lpstr>Kotter’s 8-Step Change Model</vt:lpstr>
      <vt:lpstr>Organizational Development</vt:lpstr>
      <vt:lpstr>Organizational Development</vt:lpstr>
      <vt:lpstr>Organizational Development</vt:lpstr>
      <vt:lpstr>Essential reading</vt:lpstr>
      <vt:lpstr>Next lecture: practical exercise organizational change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Diapositivo 1</dc:title>
  <dc:creator>André Anjos</dc:creator>
  <cp:lastModifiedBy>Adam John Standring</cp:lastModifiedBy>
  <cp:revision>916</cp:revision>
  <cp:lastPrinted>2021-05-14T16:45:15Z</cp:lastPrinted>
  <dcterms:created xsi:type="dcterms:W3CDTF">2011-02-07T10:29:59Z</dcterms:created>
  <dcterms:modified xsi:type="dcterms:W3CDTF">2026-02-12T07:56:52Z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rojectFull">
    <vt:lpwstr>M:\ELEARNING\cursos_UINP\Diplomas\DEGENERO_3053\DEGENERO_tpl.ppta</vt:lpwstr>
  </property>
  <property fmtid="{D5CDD505-2E9C-101B-9397-08002B2CF9AE}" pid="4" name="ArticulateGUID">
    <vt:lpwstr>1636916B-B0C6-4550-83C5-198B03191C13</vt:lpwstr>
  </property>
  <property fmtid="{D5CDD505-2E9C-101B-9397-08002B2CF9AE}" pid="5" name="ArticulatePath">
    <vt:lpwstr>DEGENERO_tpl</vt:lpwstr>
  </property>
  <property fmtid="{D5CDD505-2E9C-101B-9397-08002B2CF9AE}" pid="6" name="ContentTypeId">
    <vt:lpwstr>0x0101004C4DABAB355AC949AFED5E08E411EAD5</vt:lpwstr>
  </property>
</Properties>
</file>